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5"/>
  </p:notesMasterIdLst>
  <p:sldIdLst>
    <p:sldId id="257" r:id="rId2"/>
    <p:sldId id="282" r:id="rId3"/>
    <p:sldId id="283" r:id="rId4"/>
    <p:sldId id="299" r:id="rId5"/>
    <p:sldId id="300" r:id="rId6"/>
    <p:sldId id="301" r:id="rId7"/>
    <p:sldId id="302" r:id="rId8"/>
    <p:sldId id="279" r:id="rId9"/>
    <p:sldId id="265" r:id="rId10"/>
    <p:sldId id="280" r:id="rId11"/>
    <p:sldId id="278" r:id="rId12"/>
    <p:sldId id="266" r:id="rId13"/>
    <p:sldId id="285" r:id="rId14"/>
    <p:sldId id="284" r:id="rId15"/>
    <p:sldId id="287" r:id="rId16"/>
    <p:sldId id="288" r:id="rId17"/>
    <p:sldId id="263" r:id="rId18"/>
    <p:sldId id="292" r:id="rId19"/>
    <p:sldId id="286" r:id="rId20"/>
    <p:sldId id="281" r:id="rId21"/>
    <p:sldId id="289" r:id="rId22"/>
    <p:sldId id="290" r:id="rId23"/>
    <p:sldId id="291" r:id="rId24"/>
    <p:sldId id="256" r:id="rId25"/>
    <p:sldId id="259" r:id="rId26"/>
    <p:sldId id="262" r:id="rId27"/>
    <p:sldId id="260" r:id="rId28"/>
    <p:sldId id="267" r:id="rId29"/>
    <p:sldId id="268" r:id="rId30"/>
    <p:sldId id="270" r:id="rId31"/>
    <p:sldId id="271" r:id="rId32"/>
    <p:sldId id="276" r:id="rId33"/>
    <p:sldId id="272" r:id="rId34"/>
    <p:sldId id="273" r:id="rId35"/>
    <p:sldId id="274" r:id="rId36"/>
    <p:sldId id="275" r:id="rId37"/>
    <p:sldId id="293" r:id="rId38"/>
    <p:sldId id="294" r:id="rId39"/>
    <p:sldId id="269" r:id="rId40"/>
    <p:sldId id="295" r:id="rId41"/>
    <p:sldId id="297" r:id="rId42"/>
    <p:sldId id="296" r:id="rId43"/>
    <p:sldId id="298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B35E47"/>
    <a:srgbClr val="19A734"/>
    <a:srgbClr val="800000"/>
    <a:srgbClr val="996600"/>
    <a:srgbClr val="004821"/>
    <a:srgbClr val="CC0000"/>
    <a:srgbClr val="5D3125"/>
    <a:srgbClr val="C49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67BFB-49F7-4128-83E0-79C3B8A52A9A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E0B8-46BB-47AE-9586-5FF0D5E5D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E0B8-46BB-47AE-9586-5FF0D5E5D3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E0B8-46BB-47AE-9586-5FF0D5E5D37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E0B8-46BB-47AE-9586-5FF0D5E5D37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E0B8-46BB-47AE-9586-5FF0D5E5D37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12ED64-29E8-4193-ADE6-7F81C90F842F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2E41F3-2E76-46B9-9293-220C2D542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consultantplus://offline/ref=DAC57FE4629E881C9D4AA70F288726C38A16FD6BB5E66F336A1F3526CEDC56A8FC83D9BBr0qF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gif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23.png"/><Relationship Id="rId9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egabook.ru/article/%D0%90%D0%B4%D0%BC%D0%B8%D0%BD%D0%B8%D1%81%D1%82%D1%80%D0%B0%D1%82%D0%B8%D0%B2%D0%BD%D0%BE-%D1%82%D0%B5%D1%80%D1%80%D0%B8%D1%82%D0%BE%D1%80%D0%B8%D0%B0%D0%BB%D1%8C%D0%BD%D0%BE%D0%B5%20%D0%B4%D0%B5%D0%BB%D0%B5%D0%BD%D0%B8%D0%B5%20%D0%A0%D0%BE%D1%81%D1%81%D0%B8%D0%B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Местное самоуправление </a:t>
            </a:r>
          </a:p>
          <a:p>
            <a:pPr algn="ctr"/>
            <a:r>
              <a:rPr lang="ru-RU" sz="2400" b="1" cap="all" spc="0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в системе органов публичной власти Российской Федерации</a:t>
            </a:r>
            <a:endParaRPr lang="ru-RU" sz="2400" b="1" cap="all" spc="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5846" name="Picture 6" descr="https://ulsu.ru/media/uploads/decanatfu%40yandex.ru/2022/02/24/clp76nwvI_M_Sh9br3B.jpg"/>
          <p:cNvPicPr>
            <a:picLocks noChangeAspect="1" noChangeArrowheads="1"/>
          </p:cNvPicPr>
          <p:nvPr/>
        </p:nvPicPr>
        <p:blipFill>
          <a:blip r:embed="rId3" cstate="print"/>
          <a:srcRect b="17664"/>
          <a:stretch>
            <a:fillRect/>
          </a:stretch>
        </p:blipFill>
        <p:spPr bwMode="auto">
          <a:xfrm>
            <a:off x="1763688" y="1772816"/>
            <a:ext cx="5760640" cy="4474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aftershock.news/sites/default/files/u18362/VP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7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5197257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Субъекты Российской Федерации</a:t>
            </a:r>
          </a:p>
          <a:p>
            <a:endParaRPr lang="ru-RU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768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8496944" cy="6247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Государственную власть </a:t>
            </a:r>
          </a:p>
          <a:p>
            <a:pPr marL="342900" indent="-342900"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 субъектах (регионах) Российской Федерации</a:t>
            </a:r>
          </a:p>
          <a:p>
            <a:pPr marL="342900" indent="-342900" algn="ctr"/>
            <a:endParaRPr lang="ru-RU" sz="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 algn="ctr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в соответствии с Федеральным законом от 21.12.2021 № 414-ФЗ "Об общих принципах организации публичной власти в субъектах Российской Федерации"</a:t>
            </a:r>
          </a:p>
          <a:p>
            <a:pPr algn="ctr"/>
            <a:r>
              <a:rPr lang="ru-RU" sz="800" b="1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algn="ctr"/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осуществляют образуемые ими </a:t>
            </a:r>
          </a:p>
          <a:p>
            <a:pPr algn="ctr"/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государственной власти в соответствии с Конституциями (уставами) субъектов (регионов):</a:t>
            </a:r>
          </a:p>
          <a:p>
            <a:pPr algn="ctr"/>
            <a:endParaRPr lang="ru-RU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Законодательный и представительный орган субъекта РФ</a:t>
            </a:r>
          </a:p>
          <a:p>
            <a:pPr marL="342900" indent="-342900" algn="just"/>
            <a:r>
              <a:rPr lang="ru-RU" sz="1400" b="1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(наименование законодательного органа субъекта Российской Федерации, его </a:t>
            </a:r>
          </a:p>
          <a:p>
            <a:pPr marL="342900" indent="-342900" algn="just"/>
            <a:r>
              <a:rPr lang="ru-RU" sz="1400" b="1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структура устанавливаются конституцией (уставом) субъекта)</a:t>
            </a:r>
          </a:p>
          <a:p>
            <a:pPr marL="342900" indent="-342900" algn="just"/>
            <a:endParaRPr lang="ru-RU" sz="800" b="1" dirty="0" smtClean="0">
              <a:solidFill>
                <a:srgbClr val="CC0000"/>
              </a:solidFill>
              <a:latin typeface="+mj-lt"/>
              <a:cs typeface="Times New Roman" pitchFamily="18" charset="0"/>
            </a:endParaRPr>
          </a:p>
          <a:p>
            <a:pPr marL="342900" indent="-342900" algn="just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+mj-lt"/>
                <a:cs typeface="Times New Roman" pitchFamily="18" charset="0"/>
              </a:rPr>
              <a:t>2. 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Исполнительные органы субъекта РФ:</a:t>
            </a:r>
          </a:p>
          <a:p>
            <a:pPr marL="342900" indent="-342900" algn="just"/>
            <a:endParaRPr lang="ru-RU" sz="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а)  Высшее должностное лицо субъекта РФ - Глава субъекта РФ</a:t>
            </a:r>
          </a:p>
          <a:p>
            <a:pPr marL="342900" indent="-342900" algn="just"/>
            <a:r>
              <a:rPr lang="ru-RU" sz="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endParaRPr lang="ru-RU" sz="800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б) Высший исполнительный орган субъекта – Правительство субъекта РФ</a:t>
            </a:r>
          </a:p>
          <a:p>
            <a:pPr marL="342900" indent="-342900"/>
            <a:endParaRPr lang="ru-RU" sz="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/>
            <a:r>
              <a:rPr lang="ru-RU" dirty="0" smtClean="0">
                <a:ln>
                  <a:solidFill>
                    <a:schemeClr val="tx1"/>
                  </a:solidFill>
                </a:ln>
              </a:rPr>
              <a:t>3. Контрольно-счётный орган субъекта РФ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/>
            <a:endParaRPr lang="ru-RU" sz="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/>
            <a:r>
              <a:rPr lang="ru-RU" dirty="0" smtClean="0">
                <a:ln>
                  <a:solidFill>
                    <a:schemeClr val="tx1"/>
                  </a:solidFill>
                </a:ln>
              </a:rPr>
              <a:t>4. Иные государственные органы субъекта РФ </a:t>
            </a:r>
          </a:p>
          <a:p>
            <a:pPr marL="342900" indent="-342900"/>
            <a:endParaRPr lang="ru-RU" sz="800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(Уполномоченный по правам человека, Уполномоченный по правам ребенка, </a:t>
            </a:r>
          </a:p>
          <a:p>
            <a:pPr marL="342900" indent="-342900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Избирательная комиссия и др.)</a:t>
            </a:r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pPr marL="342900" indent="-342900" algn="ctr"/>
            <a:endParaRPr lang="ru-RU" dirty="0" smtClean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20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80728"/>
            <a:ext cx="3419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Местное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самоуправление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осуществляется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на территориях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Муниципальных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Образований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субъектов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Российской </a:t>
            </a: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Федерации</a:t>
            </a:r>
            <a:endParaRPr lang="ru-RU" b="1" dirty="0">
              <a:solidFill>
                <a:srgbClr val="FF0000"/>
              </a:solidFill>
              <a:latin typeface="Arial Black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15719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821"/>
                </a:solidFill>
                <a:latin typeface="Arial Black" pitchFamily="34" charset="0"/>
              </a:rPr>
              <a:t>Забайкальский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4821"/>
                </a:solidFill>
                <a:latin typeface="Arial Black" pitchFamily="34" charset="0"/>
              </a:rPr>
              <a:t>край</a:t>
            </a:r>
            <a:endParaRPr lang="ru-RU" sz="2400" b="1" dirty="0">
              <a:solidFill>
                <a:srgbClr val="00482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Pictures\karta-zabajkalskogo-kraya-po-rajo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5715298" cy="61985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5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Местное самоуправление составляет одну из основ конституционного строя Российской Федерации, признается, гарантируется и осуществляется на всей территории Российской Федерации.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Местное самоуправление в Российской Федерации - форма осуществления народом своей власти, обеспечивающая в пределах, установленных законодательством Российской Федерации,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самостоятельное и под свою ответственность решение населением непосредственно и (или) через органы местного самоуправления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вопросов местного значения исходя из интересов населения с учетом исторических и иных местных традиций.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2108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с Конституцией Российской Федерации органы государственной власти, иные государственные органы,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в их совокупности входят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в единую систему публичной власти в Российской Федерации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и осуществляют взаимодействие для наиболее эффективного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решения задач в интересах населения, проживающего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 соответствующей территории.</a:t>
            </a:r>
            <a:endParaRPr lang="ru-RU" sz="2000" b="1" dirty="0">
              <a:solidFill>
                <a:srgbClr val="9966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1252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1252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8072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93300"/>
                </a:solidFill>
                <a:latin typeface="Arial Narrow" pitchFamily="34" charset="0"/>
                <a:cs typeface="Times New Roman" pitchFamily="18" charset="0"/>
              </a:rPr>
              <a:t>Местное самоуправление осуществляется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93300"/>
                </a:solidFill>
                <a:latin typeface="Arial Narrow" pitchFamily="34" charset="0"/>
                <a:cs typeface="Times New Roman" pitchFamily="18" charset="0"/>
              </a:rPr>
              <a:t> в муниципальных образованиях,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виды</a:t>
            </a:r>
            <a:r>
              <a:rPr lang="ru-RU" sz="4000" b="1" dirty="0" smtClean="0">
                <a:solidFill>
                  <a:srgbClr val="993300"/>
                </a:solidFill>
                <a:latin typeface="Arial Narrow" pitchFamily="34" charset="0"/>
                <a:cs typeface="Times New Roman" pitchFamily="18" charset="0"/>
              </a:rPr>
              <a:t> которых устанавливаются федеральным законом</a:t>
            </a:r>
            <a:endParaRPr lang="ru-RU" sz="4000" dirty="0" smtClean="0">
              <a:solidFill>
                <a:srgbClr val="99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иды муниципальных образований: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87624" y="3140968"/>
            <a:ext cx="3312368" cy="31683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Сельское поселение «</a:t>
            </a:r>
            <a:r>
              <a:rPr lang="ru-RU" b="1" dirty="0" err="1" smtClean="0">
                <a:solidFill>
                  <a:srgbClr val="002060"/>
                </a:solidFill>
              </a:rPr>
              <a:t>Ундинское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59632" y="3933056"/>
            <a:ext cx="1368152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 </a:t>
            </a:r>
            <a:r>
              <a:rPr lang="ru-RU" sz="1000" b="1" dirty="0" err="1" smtClean="0">
                <a:solidFill>
                  <a:schemeClr val="tx1"/>
                </a:solidFill>
              </a:rPr>
              <a:t>Лесково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27784" y="3429000"/>
            <a:ext cx="1512168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 </a:t>
            </a:r>
            <a:r>
              <a:rPr lang="ru-RU" sz="1000" b="1" dirty="0" err="1" smtClean="0">
                <a:solidFill>
                  <a:schemeClr val="tx1"/>
                </a:solidFill>
              </a:rPr>
              <a:t>Унда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5589240"/>
            <a:ext cx="129614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С. </a:t>
            </a:r>
            <a:r>
              <a:rPr lang="ru-RU" sz="1000" b="1" dirty="0" err="1" smtClean="0">
                <a:solidFill>
                  <a:schemeClr val="tx1"/>
                </a:solidFill>
              </a:rPr>
              <a:t>Ёлкино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212976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местного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самоуправления сельского поселения: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Совет,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администрация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( в населённых пунктах,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не являющихся административным центром поселения могут избираться сельские старосты)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980728"/>
            <a:ext cx="76905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Arial" pitchFamily="34" charset="0"/>
              </a:rPr>
              <a:t>1.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ельское поселение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один или несколько объединенных общей территорией сельских населенных пунктов (поселков, сел, станиц, деревень, хуторов, кишлаков, аулов и других сельских населенных пунктов), в которых местное самоуправление осуществляется населением непосредственно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(или) через выборные и иные органы местного самоуправления;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55976" y="2348880"/>
            <a:ext cx="4032448" cy="38164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Городское поселение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«Город Балей»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996952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местного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самоуправления городского поселения: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глава,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администрация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3360" y="486544"/>
            <a:ext cx="70222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ородское поселение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или поселок, в которых местное самоуправление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осуществляется населением непосредственно и (или)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выборные и иные органы местного самоуправления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39952" y="2276872"/>
            <a:ext cx="4241270" cy="4205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</p:txBody>
      </p:sp>
      <p:sp>
        <p:nvSpPr>
          <p:cNvPr id="13" name="Овал 12"/>
          <p:cNvSpPr/>
          <p:nvPr/>
        </p:nvSpPr>
        <p:spPr>
          <a:xfrm>
            <a:off x="4211960" y="2996952"/>
            <a:ext cx="2088232" cy="196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4821"/>
                </a:solidFill>
              </a:rPr>
              <a:t>Сельские поселения</a:t>
            </a:r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3968" y="3861048"/>
            <a:ext cx="2088232" cy="196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4821"/>
                </a:solidFill>
              </a:rPr>
              <a:t>Сельские поселения</a:t>
            </a:r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420888"/>
            <a:ext cx="2664295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район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6016" y="4077072"/>
            <a:ext cx="936104" cy="4536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Нас. пункт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44008" y="5157192"/>
            <a:ext cx="1031047" cy="4477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Нас. пункт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5877272"/>
            <a:ext cx="18085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Межселенные </a:t>
            </a:r>
          </a:p>
          <a:p>
            <a:pPr algn="ctr"/>
            <a:r>
              <a:rPr lang="ru-RU" sz="1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территории</a:t>
            </a:r>
            <a:endParaRPr lang="ru-RU" sz="1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2348880"/>
            <a:ext cx="378982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Сельские и городские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поселения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входят в состав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муниципального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района.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каждом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муниципальном образовании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свои</a:t>
            </a:r>
            <a:r>
              <a:rPr lang="ru-RU" sz="1600" b="1" dirty="0" smtClean="0">
                <a:solidFill>
                  <a:srgbClr val="C00000"/>
                </a:solidFill>
              </a:rPr>
              <a:t> органы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местного самоуправления: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глава,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Совет,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администрация.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муниципальном районе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Совет имеет право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образовать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контрольно-счётный орган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униципальный район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несколько поселений или поселений и межселенных территорий, объединенных общей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территорией, в границах которой местное самоуправление осуществляется в целях решения вопросов местного значения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характера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законами субъектов Российской Федерации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28184" y="3861048"/>
            <a:ext cx="2059428" cy="20162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4821"/>
                </a:solidFill>
              </a:rPr>
              <a:t>Городские поселения</a:t>
            </a:r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3068960"/>
            <a:ext cx="2059428" cy="20162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4821"/>
                </a:solidFill>
              </a:rPr>
              <a:t>Городские поселения</a:t>
            </a:r>
            <a:endParaRPr lang="ru-RU" dirty="0">
              <a:solidFill>
                <a:srgbClr val="00482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 animBg="1"/>
      <p:bldP spid="6" grpId="0"/>
      <p:bldP spid="11" grpId="0" animBg="1"/>
      <p:bldP spid="22" grpId="0" animBg="1"/>
      <p:bldP spid="23" grpId="0"/>
      <p:bldP spid="36" grpId="0"/>
      <p:bldP spid="1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12068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Муниципальный район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Балейский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район»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1556792"/>
            <a:ext cx="403244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Городское поселение</a:t>
            </a:r>
          </a:p>
          <a:p>
            <a:pPr algn="ctr"/>
            <a:r>
              <a:rPr lang="ru-RU" sz="1400" dirty="0" smtClean="0"/>
              <a:t>«Город </a:t>
            </a:r>
            <a:r>
              <a:rPr lang="ru-RU" sz="1400" dirty="0"/>
              <a:t>Б</a:t>
            </a:r>
            <a:r>
              <a:rPr lang="ru-RU" sz="1400" dirty="0" smtClean="0"/>
              <a:t>алей»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1556792"/>
            <a:ext cx="396044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Сельское поселение «</a:t>
            </a:r>
            <a:r>
              <a:rPr lang="ru-RU" sz="1400" dirty="0" err="1" smtClean="0"/>
              <a:t>Ундинское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</a:t>
            </a:r>
            <a:r>
              <a:rPr lang="ru-RU" sz="1200" dirty="0" err="1" smtClean="0"/>
              <a:t>Унда</a:t>
            </a:r>
            <a:r>
              <a:rPr lang="ru-RU" sz="1200" dirty="0" smtClean="0"/>
              <a:t>, с. </a:t>
            </a:r>
            <a:r>
              <a:rPr lang="ru-RU" sz="1200" dirty="0" err="1" smtClean="0"/>
              <a:t>Ёлкино</a:t>
            </a:r>
            <a:r>
              <a:rPr lang="ru-RU" sz="1200" dirty="0" smtClean="0"/>
              <a:t>, с. </a:t>
            </a:r>
            <a:r>
              <a:rPr lang="ru-RU" sz="1200" dirty="0" err="1" smtClean="0"/>
              <a:t>Лесково</a:t>
            </a:r>
            <a:r>
              <a:rPr lang="ru-RU" sz="1200" dirty="0" smtClean="0"/>
              <a:t>)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2348880"/>
            <a:ext cx="403244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Сельское поселение</a:t>
            </a:r>
          </a:p>
          <a:p>
            <a:pPr algn="ctr"/>
            <a:r>
              <a:rPr lang="ru-RU" sz="1400" dirty="0" err="1" smtClean="0"/>
              <a:t>Ундино-Посельское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200" dirty="0" err="1" smtClean="0"/>
              <a:t>с.Ундино-Поселье</a:t>
            </a:r>
            <a:r>
              <a:rPr lang="ru-RU" sz="1200" dirty="0" smtClean="0"/>
              <a:t>, с. </a:t>
            </a:r>
            <a:r>
              <a:rPr lang="ru-RU" sz="1200" dirty="0" err="1" smtClean="0"/>
              <a:t>Джида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3429000"/>
            <a:ext cx="396044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Сельское поселение «</a:t>
            </a:r>
            <a:r>
              <a:rPr lang="ru-RU" sz="1400" dirty="0" err="1" smtClean="0"/>
              <a:t>Матусовское</a:t>
            </a:r>
            <a:r>
              <a:rPr lang="ru-RU" sz="1400" dirty="0" smtClean="0"/>
              <a:t>» </a:t>
            </a:r>
          </a:p>
          <a:p>
            <a:pPr algn="ctr"/>
            <a:r>
              <a:rPr lang="ru-RU" sz="1200" dirty="0" smtClean="0"/>
              <a:t>(с. </a:t>
            </a:r>
            <a:r>
              <a:rPr lang="ru-RU" sz="1200" dirty="0" err="1" smtClean="0"/>
              <a:t>Матусово</a:t>
            </a:r>
            <a:r>
              <a:rPr lang="ru-RU" sz="1200" dirty="0" smtClean="0"/>
              <a:t>, с. </a:t>
            </a:r>
            <a:r>
              <a:rPr lang="ru-RU" sz="1200" dirty="0" err="1" smtClean="0"/>
              <a:t>Сарбактуй</a:t>
            </a:r>
            <a:r>
              <a:rPr lang="ru-RU" sz="1200" dirty="0" smtClean="0"/>
              <a:t>, с. Новоивановка)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4365104"/>
            <a:ext cx="396044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Сельское поселение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Нижнекокуйское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Нижний </a:t>
            </a:r>
            <a:r>
              <a:rPr lang="ru-RU" sz="1200" dirty="0" err="1" smtClean="0"/>
              <a:t>Кокуй</a:t>
            </a:r>
            <a:r>
              <a:rPr lang="ru-RU" sz="1200" dirty="0" smtClean="0"/>
              <a:t>, с. </a:t>
            </a:r>
            <a:r>
              <a:rPr lang="ru-RU" sz="1200" dirty="0" err="1" smtClean="0"/>
              <a:t>Барановск</a:t>
            </a:r>
            <a:r>
              <a:rPr lang="ru-RU" sz="1200" dirty="0" smtClean="0"/>
              <a:t>,  </a:t>
            </a:r>
          </a:p>
          <a:p>
            <a:pPr algn="ctr"/>
            <a:r>
              <a:rPr lang="ru-RU" sz="1200" dirty="0" smtClean="0"/>
              <a:t>н./п. Лесоучасток </a:t>
            </a:r>
            <a:r>
              <a:rPr lang="ru-RU" sz="1200" dirty="0" err="1" smtClean="0"/>
              <a:t>Саранная</a:t>
            </a:r>
            <a:r>
              <a:rPr lang="ru-RU" sz="1200" dirty="0" smtClean="0"/>
              <a:t>)</a:t>
            </a: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5445224"/>
            <a:ext cx="403244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Сельское поселение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Подойницынское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</a:t>
            </a:r>
            <a:r>
              <a:rPr lang="ru-RU" sz="1200" dirty="0" err="1" smtClean="0"/>
              <a:t>Подойницыно</a:t>
            </a:r>
            <a:r>
              <a:rPr lang="ru-RU" sz="1200" dirty="0" smtClean="0"/>
              <a:t>, с. </a:t>
            </a:r>
            <a:r>
              <a:rPr lang="ru-RU" sz="1200" dirty="0" err="1" smtClean="0"/>
              <a:t>Ложниково</a:t>
            </a:r>
            <a:r>
              <a:rPr lang="ru-RU" sz="1200" dirty="0" smtClean="0"/>
              <a:t>, </a:t>
            </a:r>
            <a:r>
              <a:rPr lang="ru-RU" sz="1200" dirty="0" err="1" smtClean="0"/>
              <a:t>с.Буторино</a:t>
            </a:r>
            <a:r>
              <a:rPr lang="ru-RU" sz="1200" dirty="0" smtClean="0"/>
              <a:t>, </a:t>
            </a:r>
            <a:r>
              <a:rPr lang="ru-RU" sz="1200" dirty="0" err="1" smtClean="0"/>
              <a:t>с.Онохово</a:t>
            </a:r>
            <a:r>
              <a:rPr lang="ru-RU" sz="1200" dirty="0" smtClean="0"/>
              <a:t>, с. Верхний </a:t>
            </a:r>
            <a:r>
              <a:rPr lang="ru-RU" sz="1200" dirty="0" err="1" smtClean="0"/>
              <a:t>Кокуй</a:t>
            </a:r>
            <a:r>
              <a:rPr lang="ru-RU" sz="1200" dirty="0" smtClean="0"/>
              <a:t>, с. </a:t>
            </a:r>
            <a:r>
              <a:rPr lang="ru-RU" sz="1200" dirty="0" err="1" smtClean="0"/>
              <a:t>Ургучан</a:t>
            </a:r>
            <a:r>
              <a:rPr lang="ru-RU" sz="1200" dirty="0" smtClean="0"/>
              <a:t> )</a:t>
            </a:r>
          </a:p>
          <a:p>
            <a:pPr algn="ctr"/>
            <a:endParaRPr lang="ru-RU" sz="1400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2348880"/>
            <a:ext cx="396044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Сельское поселение «</a:t>
            </a:r>
            <a:r>
              <a:rPr lang="ru-RU" sz="1400" dirty="0" err="1" smtClean="0"/>
              <a:t>Казаковское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</a:t>
            </a:r>
            <a:r>
              <a:rPr lang="ru-RU" sz="1200" dirty="0" err="1" smtClean="0"/>
              <a:t>Казаковский</a:t>
            </a:r>
            <a:r>
              <a:rPr lang="ru-RU" sz="1200" dirty="0" smtClean="0"/>
              <a:t> промысел, </a:t>
            </a:r>
          </a:p>
          <a:p>
            <a:pPr algn="ctr"/>
            <a:r>
              <a:rPr lang="ru-RU" sz="1200" dirty="0" smtClean="0"/>
              <a:t>с. Большое </a:t>
            </a:r>
            <a:r>
              <a:rPr lang="ru-RU" sz="1200" dirty="0" err="1" smtClean="0"/>
              <a:t>Казаково</a:t>
            </a:r>
            <a:r>
              <a:rPr lang="ru-RU" sz="1200" dirty="0" smtClean="0"/>
              <a:t>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3429000"/>
            <a:ext cx="396044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Сельское поселение «</a:t>
            </a:r>
            <a:r>
              <a:rPr lang="ru-RU" sz="1400" dirty="0" err="1" smtClean="0"/>
              <a:t>Жидкинское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Жидка, с. </a:t>
            </a:r>
            <a:r>
              <a:rPr lang="ru-RU" sz="1200" dirty="0" err="1" smtClean="0"/>
              <a:t>Колобово</a:t>
            </a:r>
            <a:r>
              <a:rPr lang="ru-RU" sz="1200" dirty="0" smtClean="0"/>
              <a:t>, с. </a:t>
            </a:r>
            <a:r>
              <a:rPr lang="ru-RU" sz="1200" dirty="0" err="1" smtClean="0"/>
              <a:t>Усть-Ягьё</a:t>
            </a:r>
            <a:r>
              <a:rPr lang="ru-RU" sz="1400" dirty="0" smtClean="0"/>
              <a:t>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6016" y="4365104"/>
            <a:ext cx="396044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Сельское поселение «</a:t>
            </a:r>
            <a:r>
              <a:rPr lang="ru-RU" sz="1400" dirty="0" err="1" smtClean="0"/>
              <a:t>Нижнеильдиканское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Н. </a:t>
            </a:r>
            <a:r>
              <a:rPr lang="ru-RU" sz="1200" dirty="0" err="1" smtClean="0"/>
              <a:t>Ильдикан</a:t>
            </a:r>
            <a:r>
              <a:rPr lang="ru-RU" sz="1200" dirty="0" smtClean="0"/>
              <a:t>, с. Журавлёво, </a:t>
            </a:r>
          </a:p>
          <a:p>
            <a:pPr algn="ctr"/>
            <a:r>
              <a:rPr lang="ru-RU" sz="1200" dirty="0" smtClean="0"/>
              <a:t>с. </a:t>
            </a:r>
            <a:r>
              <a:rPr lang="ru-RU" sz="1200" dirty="0" err="1" smtClean="0"/>
              <a:t>Гробово</a:t>
            </a:r>
            <a:r>
              <a:rPr lang="ru-RU" sz="1200" dirty="0" smtClean="0"/>
              <a:t>, с. </a:t>
            </a:r>
            <a:r>
              <a:rPr lang="ru-RU" sz="1200" dirty="0" err="1" smtClean="0"/>
              <a:t>Алия</a:t>
            </a:r>
            <a:r>
              <a:rPr lang="ru-RU" sz="1200" dirty="0" smtClean="0"/>
              <a:t>,)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5445224"/>
            <a:ext cx="396044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Сельское поселение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Нижнегирюнинское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200" dirty="0" smtClean="0"/>
              <a:t>(с. Нижнее </a:t>
            </a:r>
            <a:r>
              <a:rPr lang="ru-RU" sz="1200" dirty="0" err="1" smtClean="0"/>
              <a:t>Гирюнино</a:t>
            </a:r>
            <a:r>
              <a:rPr lang="ru-RU" sz="1200" dirty="0" smtClean="0"/>
              <a:t>, </a:t>
            </a:r>
            <a:r>
              <a:rPr lang="ru-RU" sz="1200" dirty="0" err="1" smtClean="0"/>
              <a:t>с.Ложниково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dirty="0" smtClean="0"/>
              <a:t>с. Жетково,  н./п. рудник Жетково)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6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6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6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6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6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23928" y="2348880"/>
            <a:ext cx="4608512" cy="42484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населенные пункты</a:t>
            </a:r>
          </a:p>
          <a:p>
            <a:r>
              <a:rPr lang="ru-RU" sz="1600" b="1" dirty="0" smtClean="0"/>
              <a:t>сельских</a:t>
            </a:r>
          </a:p>
          <a:p>
            <a:r>
              <a:rPr lang="ru-RU" sz="1600" b="1" dirty="0" smtClean="0"/>
              <a:t>поселений</a:t>
            </a:r>
          </a:p>
          <a:p>
            <a:endParaRPr lang="ru-RU" sz="1600" b="1" dirty="0" smtClean="0"/>
          </a:p>
          <a:p>
            <a:pPr algn="r"/>
            <a:r>
              <a:rPr lang="ru-RU" sz="1600" b="1" dirty="0" smtClean="0"/>
              <a:t>                                         город,</a:t>
            </a:r>
          </a:p>
          <a:p>
            <a:pPr algn="r"/>
            <a:r>
              <a:rPr lang="ru-RU" sz="1600" b="1" dirty="0" smtClean="0"/>
              <a:t>      посёлок</a:t>
            </a:r>
          </a:p>
          <a:p>
            <a:pPr algn="r"/>
            <a:r>
              <a:rPr lang="ru-RU" sz="1600" b="1" dirty="0" smtClean="0"/>
              <a:t>городского</a:t>
            </a:r>
          </a:p>
          <a:p>
            <a:pPr algn="r"/>
            <a:r>
              <a:rPr lang="ru-RU" sz="1600" b="1" dirty="0" smtClean="0"/>
              <a:t>типа</a:t>
            </a:r>
          </a:p>
          <a:p>
            <a:pPr algn="ctr"/>
            <a:endParaRPr lang="ru-RU" sz="1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492896"/>
            <a:ext cx="252235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333685"/>
            <a:ext cx="3024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Единые органы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местного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самоуправления: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 глава,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 Совет,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1 администрация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 контрольно-счётная палата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Советы поселений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упраздняются,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главы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 администрации поселений являются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структурными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единицами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администрации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округа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260648"/>
            <a:ext cx="78488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униципальный округ </a:t>
            </a:r>
            <a:endParaRPr lang="ru-RU" sz="2000" b="1" dirty="0" smtClean="0">
              <a:solidFill>
                <a:srgbClr val="21252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несколько объединенных общей территорией населенных пунктов не являющихся муниципальными образованиями, в которых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законами субъектов Российской Федерации;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11960" y="4437112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1437779">
            <a:off x="4369202" y="5100149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95936" y="378904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60032" y="566124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32040" y="4293096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80112" y="594928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72200" y="378904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36296" y="3501008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20272" y="2996952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88224" y="544522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220072" y="5013176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40152" y="522920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96136" y="43651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navigator.ru/wp-content/uploads/2022/09/politicheskaya-karta-rossii-goroda-full.jpg"/>
          <p:cNvPicPr>
            <a:picLocks noChangeAspect="1" noChangeArrowheads="1"/>
          </p:cNvPicPr>
          <p:nvPr/>
        </p:nvPicPr>
        <p:blipFill>
          <a:blip r:embed="rId2" cstate="print"/>
          <a:srcRect l="7272" r="3253" b="8224"/>
          <a:stretch>
            <a:fillRect/>
          </a:stretch>
        </p:blipFill>
        <p:spPr bwMode="auto">
          <a:xfrm>
            <a:off x="1403648" y="1844824"/>
            <a:ext cx="6408712" cy="36760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Государственная власть на территории Российской Федерации 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 соответствии с Конституцией РФ осуществляется федеральными органами  власти на основе разделения на 3 ветви: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законодательную,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исполнительную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судебную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589240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законодательной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исполнительной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и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судебной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власти </a:t>
            </a:r>
          </a:p>
          <a:p>
            <a:pPr algn="ctr"/>
            <a:r>
              <a:rPr lang="ru-RU" sz="2800" b="1" dirty="0" smtClean="0">
                <a:ln>
                  <a:solidFill>
                    <a:srgbClr val="004821"/>
                  </a:solidFill>
                </a:ln>
                <a:solidFill>
                  <a:srgbClr val="004821"/>
                </a:solidFill>
              </a:rPr>
              <a:t>самостоятельны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860032" y="548680"/>
            <a:ext cx="3816424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Городской округ</a:t>
            </a:r>
            <a:endParaRPr lang="ru-RU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621849"/>
            <a:ext cx="43204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ородской округ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или несколько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объединенных общей территорией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населенных пунктов, не являющихся муниципальными образованиями,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которых местное самоуправление осуществляется населением непосредственно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(или)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выборные и иные органы местного самоуправления,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могут осуществлять отдельные государственные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полномочия,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передаваемые органам местного самоуправления федеральными законами и законами субъектов Российской Федерации,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этом не менее двух третей населения такого муниципального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проживает в городах и (или) иных городских населенных пунктах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64088" y="2492896"/>
            <a:ext cx="1656184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Город 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36296" y="2996952"/>
            <a:ext cx="1002274" cy="4816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Нас. пункт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6056" y="1196752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Посёлок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429309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местного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самоуправления: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глава,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Совет,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администрация, контрольно-счётная палата</a:t>
            </a:r>
          </a:p>
        </p:txBody>
      </p:sp>
      <p:sp>
        <p:nvSpPr>
          <p:cNvPr id="8" name="Овал 7"/>
          <p:cNvSpPr/>
          <p:nvPr/>
        </p:nvSpPr>
        <p:spPr>
          <a:xfrm>
            <a:off x="6300192" y="764704"/>
            <a:ext cx="1002274" cy="4816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Нас. пункт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36296" y="1340768"/>
            <a:ext cx="1224136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посёлок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8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2924944"/>
            <a:ext cx="3816424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Городской округ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4048" y="5301208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Внутригородской район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4048" y="3501008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Внутригородской район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ородской округ 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внутригородским делением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округ, в котором в соответствии с законом субъекта Российской Федерации образованы внутригородские районы как внутригородские муниципальные образования.</a:t>
            </a:r>
            <a:r>
              <a:rPr lang="ru-RU" dirty="0" smtClean="0"/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для деления городских округов с внутригородским делением на внутригородские районы устанавливаются законами субъекта Российской Федерации и уставом городского округа с внутригородским делением;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719" y="2852936"/>
            <a:ext cx="303961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Внутригородские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районы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входят в состав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городского округа.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каждом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муниципальном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образовании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свои</a:t>
            </a:r>
            <a:r>
              <a:rPr lang="ru-RU" b="1" dirty="0" smtClean="0">
                <a:solidFill>
                  <a:srgbClr val="C00000"/>
                </a:solidFill>
              </a:rPr>
              <a:t> органы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местного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самоуправления: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Совет,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администрация, КСП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3" grpId="1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Внутригородской район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внутригородское муниципальное образование на части территории городского округа с внутригородским делением, в границах которой местное самоуправление осуществляется населением непосредственно и (или) через выборные и иные органы местного самоуправления.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2564904"/>
            <a:ext cx="4248472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Городской округ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924944"/>
            <a:ext cx="2664296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b="1" dirty="0" smtClean="0">
                <a:solidFill>
                  <a:srgbClr val="004821"/>
                </a:solidFill>
              </a:rPr>
              <a:t>Внутригородской район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endParaRPr lang="ru-RU" dirty="0" smtClean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14096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местного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самоуправления: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Совет,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администрация, </a:t>
            </a:r>
            <a:r>
              <a:rPr lang="ru-RU" b="1" dirty="0" err="1" smtClean="0">
                <a:solidFill>
                  <a:srgbClr val="C00000"/>
                </a:solidFill>
              </a:rPr>
              <a:t>ксп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конечная звезда 7"/>
          <p:cNvSpPr/>
          <p:nvPr/>
        </p:nvSpPr>
        <p:spPr>
          <a:xfrm>
            <a:off x="251520" y="2060848"/>
            <a:ext cx="5112568" cy="458112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Город федерального значения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3648" y="3140968"/>
            <a:ext cx="28803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r>
              <a:rPr lang="ru-RU" b="1" dirty="0" smtClean="0">
                <a:solidFill>
                  <a:srgbClr val="004821"/>
                </a:solidFill>
              </a:rPr>
              <a:t>Внутригородская территория города федерального значения</a:t>
            </a: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8. Внутригородская территория </a:t>
            </a:r>
          </a:p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(внутригородское муниципальное образование) </a:t>
            </a:r>
          </a:p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города федерального значения 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+mj-lt"/>
                <a:cs typeface="Times New Roman" pitchFamily="18" charset="0"/>
              </a:rPr>
              <a:t> часть территории города федерального значения, в границах которой осуществляется</a:t>
            </a:r>
            <a:r>
              <a:rPr lang="ru-RU" b="1" dirty="0" smtClean="0">
                <a:cs typeface="Times New Roman" pitchFamily="18" charset="0"/>
              </a:rPr>
              <a:t> местное самоуправление</a:t>
            </a:r>
            <a:r>
              <a:rPr lang="ru-RU" b="1" dirty="0" smtClean="0">
                <a:latin typeface="+mj-lt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2132856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территории</a:t>
            </a:r>
            <a:r>
              <a:rPr lang="ru-RU" sz="1600" b="1" dirty="0" smtClean="0">
                <a:cs typeface="Times New Roman" pitchFamily="18" charset="0"/>
              </a:rPr>
              <a:t> города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федерального значения власть осуществляется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Государственными органами власти.</a:t>
            </a:r>
          </a:p>
          <a:p>
            <a:pPr algn="ctr">
              <a:buFontTx/>
              <a:buChar char="-"/>
            </a:pPr>
            <a:endParaRPr lang="ru-RU" sz="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rgbClr val="004821"/>
                </a:solidFill>
              </a:rPr>
              <a:t>внутригородской территории </a:t>
            </a:r>
            <a:r>
              <a:rPr lang="ru-RU" sz="1600" b="1" dirty="0" smtClean="0">
                <a:cs typeface="Times New Roman" pitchFamily="18" charset="0"/>
              </a:rPr>
              <a:t>города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федерального значения осуществляется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местное самоуправление </a:t>
            </a:r>
            <a:r>
              <a:rPr lang="ru-RU" sz="1600" b="1" dirty="0" smtClean="0">
                <a:cs typeface="Times New Roman" pitchFamily="18" charset="0"/>
              </a:rPr>
              <a:t>населением непосредственно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и (или) через выборные и иные органы местного самоуправления</a:t>
            </a:r>
            <a:r>
              <a:rPr lang="ru-RU" sz="1600" b="1" dirty="0" smtClean="0">
                <a:solidFill>
                  <a:srgbClr val="004821"/>
                </a:solidFill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rgbClr val="004821"/>
                </a:solidFill>
              </a:rPr>
              <a:t>(глава, Совет, администрация, КСП)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67544" y="1052736"/>
            <a:ext cx="8136904" cy="547260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206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деятельность населения на территории проживания по решению вопросов своего жизнеобеспечения;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206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форма публичной власти;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2060"/>
              </a:buClr>
              <a:buSzTx/>
              <a:buFont typeface="Symbol" pitchFamily="18" charset="2"/>
              <a:buChar char="·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форма самоорганизации граждан.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835696" y="1700808"/>
            <a:ext cx="5400600" cy="30843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75206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Местное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971600" y="2780928"/>
            <a:ext cx="7200800" cy="3384376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самоуправление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pic>
        <p:nvPicPr>
          <p:cNvPr id="14" name="Рисунок 13" descr="Администрация города в 2014-м году поддержит финансово ТОСы Черногорс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8355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есурсный центр поддержки развития местного самоуправления г.о. Самара &quot; 2013 &quot; Июнь &quot;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0-tub-ru.yandex.net/i?id=a1f82057c5a9ad22636760c85dea9edc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1728192" cy="13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9087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  <a:ea typeface="SimSun" pitchFamily="2" charset="-122"/>
              </a:rPr>
              <a:t>это   одновременно: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  <a:ea typeface="SimSun" pitchFamily="2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2240" y="1628800"/>
            <a:ext cx="1080120" cy="10801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1628800"/>
            <a:ext cx="1008203" cy="108012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64288" y="2132856"/>
            <a:ext cx="1066428" cy="106642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убличную власть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муниципальном образовании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осуществляют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органы местного самоуправления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96952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6212" y="3212976"/>
            <a:ext cx="29530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дминистрация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(исполнительно-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распорядительный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</a:t>
            </a:r>
            <a:r>
              <a:rPr lang="ru-RU" sz="2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852936"/>
            <a:ext cx="2938625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представительный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орган)</a:t>
            </a:r>
          </a:p>
          <a:p>
            <a:pPr algn="ctr"/>
            <a:endParaRPr lang="ru-RU" sz="800" b="1" dirty="0" smtClean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2" descr="C:\Users\влад\AppData\Local\Microsoft\Windows\Temporary Internet Files\Content.IE5\J1KHR4KV\MC9000889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1432999" cy="1800200"/>
          </a:xfrm>
          <a:prstGeom prst="rect">
            <a:avLst/>
          </a:prstGeom>
          <a:noFill/>
        </p:spPr>
      </p:pic>
      <p:pic>
        <p:nvPicPr>
          <p:cNvPr id="15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9494" y="2060848"/>
            <a:ext cx="1075417" cy="11521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23528" y="3501008"/>
            <a:ext cx="21602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глава</a:t>
            </a:r>
            <a:endParaRPr lang="ru-RU" sz="24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99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(высшее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должностное 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лицо)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400506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поселениях 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численностью менее 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человек  функциями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представительного органа наделён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сход граждан</a:t>
            </a:r>
          </a:p>
        </p:txBody>
      </p:sp>
      <p:pic>
        <p:nvPicPr>
          <p:cNvPr id="6170" name="Picture 26" descr="Деловой этикет и деловой проток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520280" cy="1532802"/>
          </a:xfrm>
          <a:prstGeom prst="rect">
            <a:avLst/>
          </a:prstGeom>
          <a:noFill/>
        </p:spPr>
      </p:pic>
      <p:pic>
        <p:nvPicPr>
          <p:cNvPr id="21" name="Picture 2" descr="https://justwendynowblog.files.wordpress.com/2016/03/2016-03-12-19-03-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13176"/>
            <a:ext cx="1428741" cy="135323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1237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может образовать</a:t>
            </a:r>
          </a:p>
          <a:p>
            <a:pPr algn="ctr"/>
            <a:r>
              <a:rPr lang="ru-RU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контрольно-счётный орган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9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1412776"/>
            <a:ext cx="850404" cy="850404"/>
          </a:xfrm>
          <a:prstGeom prst="rect">
            <a:avLst/>
          </a:prstGeom>
          <a:noFill/>
        </p:spPr>
      </p:pic>
      <p:pic>
        <p:nvPicPr>
          <p:cNvPr id="3" name="Picture 12" descr="C:\Users\влад\AppData\Local\Microsoft\Windows\Temporary Internet Files\Content.IE5\J1KHR4KV\MC9000889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031759" cy="1296144"/>
          </a:xfrm>
          <a:prstGeom prst="rect">
            <a:avLst/>
          </a:prstGeom>
          <a:noFill/>
        </p:spPr>
      </p:pic>
      <p:pic>
        <p:nvPicPr>
          <p:cNvPr id="16" name="Picture 26" descr="Деловой этикет и деловой проток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2016224" cy="13904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968552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Органы м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естного </a:t>
            </a:r>
            <a:endParaRPr lang="ru-RU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амоуправления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являются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органами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Государственной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ласти,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 входят в 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единую систему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убличной власти </a:t>
            </a:r>
          </a:p>
          <a:p>
            <a:pPr algn="ctr"/>
            <a:r>
              <a:rPr lang="ru-RU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Федерации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7944" y="1412776"/>
            <a:ext cx="792088" cy="848589"/>
          </a:xfrm>
          <a:prstGeom prst="rect">
            <a:avLst/>
          </a:prstGeom>
          <a:noFill/>
        </p:spPr>
      </p:pic>
      <p:pic>
        <p:nvPicPr>
          <p:cNvPr id="5122" name="Picture 2" descr="https://im3-tub-ru.yandex.net/i?id=1e349e3b2ce02664ba34c2dd0b80f52b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725144"/>
            <a:ext cx="2808312" cy="15956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68144" y="1268760"/>
            <a:ext cx="236795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обязаны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исполнять 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законы и иные 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нормативные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правовые акты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Федерации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 субъекта 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</a:t>
            </a:r>
          </a:p>
          <a:p>
            <a:pPr algn="ctr"/>
            <a:r>
              <a:rPr lang="ru-RU" b="1" spc="5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Федерации</a:t>
            </a:r>
            <a:endParaRPr lang="ru-RU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6" descr="https://im1-tub-ru.yandex.net/i?id=af50f7888fc055a1a2f638b236ba5c78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3329" y="4437112"/>
            <a:ext cx="2016223" cy="1716782"/>
          </a:xfrm>
          <a:prstGeom prst="rect">
            <a:avLst/>
          </a:prstGeom>
          <a:noFill/>
        </p:spPr>
      </p:pic>
      <p:pic>
        <p:nvPicPr>
          <p:cNvPr id="5130" name="Picture 10" descr="https://im1-tub-ru.yandex.net/i?id=0892683187251d384477e1414899c95a&amp;n=21"/>
          <p:cNvPicPr>
            <a:picLocks noChangeAspect="1" noChangeArrowheads="1"/>
          </p:cNvPicPr>
          <p:nvPr/>
        </p:nvPicPr>
        <p:blipFill>
          <a:blip r:embed="rId8" cstate="print"/>
          <a:srcRect r="17180"/>
          <a:stretch>
            <a:fillRect/>
          </a:stretch>
        </p:blipFill>
        <p:spPr bwMode="auto">
          <a:xfrm rot="824108">
            <a:off x="7525589" y="4699919"/>
            <a:ext cx="1198733" cy="1644774"/>
          </a:xfrm>
          <a:prstGeom prst="rect">
            <a:avLst/>
          </a:prstGeom>
          <a:noFill/>
        </p:spPr>
      </p:pic>
      <p:pic>
        <p:nvPicPr>
          <p:cNvPr id="5128" name="Picture 8" descr="https://im2-tub-ru.yandex.net/i?id=8d9fa13db7a01fd89f687953dccf744d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59955">
            <a:off x="5434799" y="4704514"/>
            <a:ext cx="1216550" cy="1600724"/>
          </a:xfrm>
          <a:prstGeom prst="rect">
            <a:avLst/>
          </a:prstGeom>
          <a:noFill/>
        </p:spPr>
      </p:pic>
      <p:pic>
        <p:nvPicPr>
          <p:cNvPr id="5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39952" y="1844824"/>
            <a:ext cx="792088" cy="848589"/>
          </a:xfrm>
          <a:prstGeom prst="rect">
            <a:avLst/>
          </a:prstGeom>
          <a:noFill/>
        </p:spPr>
      </p:pic>
      <p:pic>
        <p:nvPicPr>
          <p:cNvPr id="6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4008" y="1844824"/>
            <a:ext cx="850404" cy="850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влад\AppData\Local\Microsoft\Windows\Temporary Internet Files\Content.IE5\J1KHR4KV\MC900088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1366720" cy="17169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38042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Глава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76672"/>
            <a:ext cx="33123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соответствии с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Уставом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52936"/>
            <a:ext cx="259228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Либо 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муниципальных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выборах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</a:p>
          <a:p>
            <a:pPr algn="ctr"/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780928"/>
            <a:ext cx="266429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Либо 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Представительным 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Органом из состава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депутатов</a:t>
            </a:r>
          </a:p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356992"/>
            <a:ext cx="20842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возглавляет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293096"/>
            <a:ext cx="25922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Администрацию</a:t>
            </a:r>
          </a:p>
          <a:p>
            <a:pPr algn="ctr"/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221088"/>
            <a:ext cx="3240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Представительный орган</a:t>
            </a:r>
          </a:p>
          <a:p>
            <a:pPr algn="ctr"/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Прямая со стрелкой 14"/>
          <p:cNvCxnSpPr>
            <a:stCxn id="5" idx="2"/>
            <a:endCxn id="13" idx="0"/>
          </p:cNvCxnSpPr>
          <p:nvPr/>
        </p:nvCxnSpPr>
        <p:spPr>
          <a:xfrm>
            <a:off x="2123728" y="4022487"/>
            <a:ext cx="4932548" cy="198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12" idx="0"/>
          </p:cNvCxnSpPr>
          <p:nvPr/>
        </p:nvCxnSpPr>
        <p:spPr>
          <a:xfrm>
            <a:off x="2123728" y="4022487"/>
            <a:ext cx="0" cy="27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3" idx="0"/>
          </p:cNvCxnSpPr>
          <p:nvPr/>
        </p:nvCxnSpPr>
        <p:spPr>
          <a:xfrm>
            <a:off x="7056276" y="3950479"/>
            <a:ext cx="0" cy="27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39552" y="5229200"/>
            <a:ext cx="223224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4821"/>
                </a:solidFill>
              </a:rPr>
              <a:t>Сельское поселение</a:t>
            </a:r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012160" y="5229200"/>
            <a:ext cx="266429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endParaRPr lang="ru-RU" dirty="0">
              <a:solidFill>
                <a:srgbClr val="004821"/>
              </a:solidFill>
            </a:endParaRP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Внутригородская территория города федерального значения</a:t>
            </a:r>
          </a:p>
          <a:p>
            <a:pPr algn="ctr"/>
            <a:r>
              <a:rPr lang="ru-RU" dirty="0" smtClean="0">
                <a:solidFill>
                  <a:srgbClr val="00482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771800" y="5229200"/>
            <a:ext cx="33185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ожет одновременно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возглавлять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администрацию и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представительный орган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067944" y="2060848"/>
            <a:ext cx="1933543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избирается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2" name="Прямая со стрелкой 111"/>
          <p:cNvCxnSpPr>
            <a:stCxn id="80" idx="2"/>
            <a:endCxn id="6" idx="0"/>
          </p:cNvCxnSpPr>
          <p:nvPr/>
        </p:nvCxnSpPr>
        <p:spPr>
          <a:xfrm>
            <a:off x="5034716" y="2460958"/>
            <a:ext cx="2021560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80" idx="2"/>
            <a:endCxn id="5" idx="0"/>
          </p:cNvCxnSpPr>
          <p:nvPr/>
        </p:nvCxnSpPr>
        <p:spPr>
          <a:xfrm flipH="1">
            <a:off x="2123728" y="2460958"/>
            <a:ext cx="2910988" cy="39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79512" y="148478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выборный, постоянно действующий орган</a:t>
            </a:r>
          </a:p>
          <a:p>
            <a:pPr algn="ctr"/>
            <a:r>
              <a:rPr lang="ru-RU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местного самоуправления</a:t>
            </a:r>
          </a:p>
        </p:txBody>
      </p:sp>
      <p:sp>
        <p:nvSpPr>
          <p:cNvPr id="34" name="Овал 33"/>
          <p:cNvSpPr/>
          <p:nvPr/>
        </p:nvSpPr>
        <p:spPr>
          <a:xfrm>
            <a:off x="4067944" y="4509120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4" idx="4"/>
          </p:cNvCxnSpPr>
          <p:nvPr/>
        </p:nvCxnSpPr>
        <p:spPr>
          <a:xfrm flipH="1">
            <a:off x="1691680" y="4941168"/>
            <a:ext cx="27723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72000" y="4941168"/>
            <a:ext cx="28803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5976" y="378904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или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7" grpId="1"/>
      <p:bldP spid="12" grpId="0" animBg="1"/>
      <p:bldP spid="13" grpId="0" animBg="1"/>
      <p:bldP spid="13" grpId="1" animBg="1"/>
      <p:bldP spid="73" grpId="0" animBg="1"/>
      <p:bldP spid="74" grpId="0" animBg="1"/>
      <p:bldP spid="75" grpId="0"/>
      <p:bldP spid="80" grpId="0" animBg="1"/>
      <p:bldP spid="22" grpId="0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муниципального образования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  представляет муниципальное образование в отношениях с органами местного самоуправления других муниципальных образований, органами государственной власти, гражданами и организациями, без доверенности действует от имени муниципального образования;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AutoNum type="arabicPlain" startAt="2"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подписывает и обнародует нормативные правовые акты, принятые представительным органом муниципального образования;</a:t>
            </a:r>
          </a:p>
          <a:p>
            <a:pPr marL="342900" indent="-342900" algn="just">
              <a:buAutoNum type="arabicPlain" startAt="2"/>
            </a:pPr>
            <a:endParaRPr lang="ru-RU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arenR" startAt="3"/>
            </a:pPr>
            <a:r>
              <a:rPr lang="ru-RU" b="1" dirty="0" smtClean="0">
                <a:solidFill>
                  <a:srgbClr val="19A734"/>
                </a:solidFill>
                <a:latin typeface="Arial" pitchFamily="34" charset="0"/>
                <a:cs typeface="Arial" pitchFamily="34" charset="0"/>
              </a:rPr>
              <a:t>издает правовые акты главы муниципального образования;</a:t>
            </a:r>
          </a:p>
          <a:p>
            <a:pPr marL="342900" indent="-342900" algn="just"/>
            <a:endParaRPr lang="ru-RU" b="1" dirty="0" smtClean="0">
              <a:solidFill>
                <a:srgbClr val="19A734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4) вправе требовать созыва внеочередного заседания представительного органа муниципального образования;</a:t>
            </a:r>
          </a:p>
          <a:p>
            <a:pPr algn="just">
              <a:tabLst>
                <a:tab pos="449263" algn="l"/>
              </a:tabLst>
            </a:pP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обеспечивает осуществление органами местного самоуправления полномочий по решению вопросов местного значения и отдельных государственных полномочий, переданных органам местного самоуправления федеральными законами и законами субъекта Российской Федерации.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stCxn id="4" idx="1"/>
            <a:endCxn id="1026" idx="3"/>
          </p:cNvCxnSpPr>
          <p:nvPr/>
        </p:nvCxnSpPr>
        <p:spPr>
          <a:xfrm flipH="1">
            <a:off x="3103038" y="858468"/>
            <a:ext cx="748882" cy="1418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39552" y="4766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C:\Users\влад\AppData\Local\Microsoft\Windows\Temporary Internet Files\Content.IE5\J1KHR4KV\MC900088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1366720" cy="1716936"/>
          </a:xfrm>
          <a:prstGeom prst="rect">
            <a:avLst/>
          </a:prstGeom>
          <a:noFill/>
        </p:spPr>
      </p:pic>
      <p:pic>
        <p:nvPicPr>
          <p:cNvPr id="5" name="Рисунок 4" descr="https://im0-tub-ru.yandex.net/i?id=a1f82057c5a9ad22636760c85dea9edc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563486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2996952"/>
            <a:ext cx="2304256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Отчёт</a:t>
            </a:r>
            <a:r>
              <a:rPr lang="ru-RU" sz="1200" dirty="0" smtClean="0"/>
              <a:t> </a:t>
            </a:r>
            <a:r>
              <a:rPr lang="ru-RU" sz="1200" b="1" dirty="0" smtClean="0"/>
              <a:t>главы </a:t>
            </a:r>
          </a:p>
          <a:p>
            <a:pPr algn="ctr"/>
            <a:r>
              <a:rPr lang="ru-RU" sz="1200" b="1" dirty="0" smtClean="0"/>
              <a:t>муниципального района </a:t>
            </a:r>
          </a:p>
          <a:p>
            <a:pPr algn="ctr"/>
            <a:r>
              <a:rPr lang="ru-RU" sz="1200" b="1" dirty="0" smtClean="0"/>
              <a:t>«</a:t>
            </a:r>
            <a:r>
              <a:rPr lang="ru-RU" sz="1200" b="1" dirty="0" err="1" smtClean="0"/>
              <a:t>Балейский</a:t>
            </a:r>
            <a:r>
              <a:rPr lang="ru-RU" sz="1200" b="1" dirty="0" smtClean="0"/>
              <a:t> район»</a:t>
            </a:r>
          </a:p>
          <a:p>
            <a:pPr algn="ctr"/>
            <a:r>
              <a:rPr lang="ru-RU" sz="1200" b="1" dirty="0" smtClean="0"/>
              <a:t> о результатах </a:t>
            </a:r>
          </a:p>
          <a:p>
            <a:pPr algn="ctr"/>
            <a:r>
              <a:rPr lang="ru-RU" sz="1200" b="1" dirty="0" smtClean="0"/>
              <a:t>его деятельности,</a:t>
            </a:r>
          </a:p>
          <a:p>
            <a:pPr algn="ctr"/>
            <a:r>
              <a:rPr lang="ru-RU" sz="1200" b="1" dirty="0" smtClean="0"/>
              <a:t> в том числе </a:t>
            </a:r>
          </a:p>
          <a:p>
            <a:pPr algn="ctr"/>
            <a:r>
              <a:rPr lang="ru-RU" sz="1200" b="1" dirty="0" smtClean="0"/>
              <a:t>о решении вопросов </a:t>
            </a:r>
          </a:p>
          <a:p>
            <a:pPr algn="ctr"/>
            <a:r>
              <a:rPr lang="ru-RU" sz="1200" b="1" dirty="0" smtClean="0"/>
              <a:t> поставленных Советом муниципального района</a:t>
            </a:r>
            <a:endParaRPr lang="ru-RU" sz="1200" dirty="0" smtClean="0"/>
          </a:p>
          <a:p>
            <a:pPr algn="ctr"/>
            <a:r>
              <a:rPr lang="ru-RU" sz="1200" b="1" dirty="0" smtClean="0"/>
              <a:t> «</a:t>
            </a:r>
            <a:r>
              <a:rPr lang="ru-RU" sz="1200" b="1" dirty="0" err="1" smtClean="0"/>
              <a:t>Балейский</a:t>
            </a:r>
            <a:r>
              <a:rPr lang="ru-RU" sz="1200" b="1" dirty="0" smtClean="0"/>
              <a:t> район»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70080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356992"/>
            <a:ext cx="18405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аселению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5218640" y="858468"/>
            <a:ext cx="865528" cy="1562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  <a:endCxn id="12" idx="2"/>
          </p:cNvCxnSpPr>
          <p:nvPr/>
        </p:nvCxnSpPr>
        <p:spPr>
          <a:xfrm flipV="1">
            <a:off x="5652120" y="3920862"/>
            <a:ext cx="1701494" cy="51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96136" y="3212976"/>
            <a:ext cx="3114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редставительному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органу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805264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жегодно </a:t>
            </a:r>
          </a:p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представляет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060848"/>
            <a:ext cx="2374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подотчётен и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подконтролен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5313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Принимает меры по охране суверенитета Российской Федерации,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ее независимости и государственной целостности,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 согласованное функционирование и взаимодействие органов государственной власти. </a:t>
            </a: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4664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государственной власти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45365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dirty="0" smtClean="0">
                <a:ln>
                  <a:solidFill>
                    <a:srgbClr val="800000"/>
                  </a:solidFill>
                </a:ln>
                <a:solidFill>
                  <a:srgbClr val="B35E47"/>
                </a:solidFill>
              </a:rPr>
              <a:t>Глава Государства,</a:t>
            </a:r>
          </a:p>
          <a:p>
            <a:pPr marL="342900" indent="-342900" algn="ctr"/>
            <a:r>
              <a:rPr lang="ru-RU" sz="2000" dirty="0" smtClean="0">
                <a:ln>
                  <a:solidFill>
                    <a:srgbClr val="800000"/>
                  </a:solidFill>
                </a:ln>
                <a:solidFill>
                  <a:srgbClr val="B35E47"/>
                </a:solidFill>
              </a:rPr>
              <a:t>гарант Конституции –</a:t>
            </a:r>
          </a:p>
          <a:p>
            <a:pPr marL="342900" indent="-342900" algn="ctr"/>
            <a:endParaRPr lang="ru-RU" sz="2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342900" indent="-342900" algn="ctr"/>
            <a:r>
              <a:rPr lang="ru-RU" sz="2000" dirty="0" smtClean="0">
                <a:ln>
                  <a:solidFill>
                    <a:srgbClr val="800000"/>
                  </a:solidFill>
                </a:ln>
                <a:solidFill>
                  <a:srgbClr val="B35E47"/>
                </a:solidFill>
              </a:rPr>
              <a:t>Президент Российской</a:t>
            </a:r>
          </a:p>
          <a:p>
            <a:pPr marL="342900" indent="-342900" algn="ctr"/>
            <a:r>
              <a:rPr lang="ru-RU" sz="2000" dirty="0" smtClean="0">
                <a:ln>
                  <a:solidFill>
                    <a:srgbClr val="800000"/>
                  </a:solidFill>
                </a:ln>
                <a:solidFill>
                  <a:srgbClr val="B35E47"/>
                </a:solidFill>
              </a:rPr>
              <a:t> Федерации</a:t>
            </a:r>
            <a:endParaRPr lang="ru-RU" sz="2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5058" name="Picture 2" descr="https://pluslogo.ru/wp-content/uploads/2018/12/Putin-russia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210639" cy="22795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Деловой этикет и деловой прото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791696" cy="25202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700808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выборный,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постоянно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действующий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представительный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 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620688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</a:t>
            </a:r>
            <a:endParaRPr lang="ru-RU" sz="28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077072"/>
            <a:ext cx="76328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избирается на муниципальных выборах на основе всеобщего равного и прямого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избирательного права при тайном голосовании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срок, определённый законодательством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Уставом муниципального образования</a:t>
            </a:r>
            <a:endParaRPr lang="ru-RU" sz="2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196752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Численность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депутатов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Совета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устанавливается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законом</a:t>
            </a:r>
          </a:p>
          <a:p>
            <a:pPr algn="ctr"/>
            <a:r>
              <a:rPr lang="ru-RU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Уставом МО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8467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ункции представительного органа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44824"/>
            <a:ext cx="250421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Представительская</a:t>
            </a:r>
          </a:p>
          <a:p>
            <a:pPr algn="ctr"/>
            <a:endParaRPr lang="ru-RU" sz="1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Представляет 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Интересы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избирателей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Муниципального образования </a:t>
            </a:r>
            <a:endParaRPr lang="ru-RU" sz="1400" b="1" cap="all" spc="0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26642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Нормотворческая</a:t>
            </a:r>
          </a:p>
          <a:p>
            <a:pPr algn="ctr"/>
            <a:r>
              <a:rPr lang="ru-RU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Принимает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нормативные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Правовые акты. </a:t>
            </a:r>
          </a:p>
          <a:p>
            <a:pPr algn="ctr"/>
            <a:r>
              <a:rPr lang="ru-RU" sz="1400" b="1" cap="all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оБязательные</a:t>
            </a:r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исполнения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территории МО</a:t>
            </a:r>
            <a:endParaRPr lang="ru-RU" sz="1400" b="1" cap="all" spc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844824"/>
            <a:ext cx="285526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Контролирующая</a:t>
            </a:r>
          </a:p>
          <a:p>
            <a:pPr algn="ctr"/>
            <a:endParaRPr lang="ru-RU" sz="1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Осуществляет </a:t>
            </a:r>
          </a:p>
          <a:p>
            <a:pPr algn="ctr"/>
            <a:r>
              <a:rPr lang="ru-RU" sz="1400" b="1" cap="all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конроль</a:t>
            </a:r>
            <a:endParaRPr lang="ru-RU" sz="1400" b="1" cap="all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деятельностью 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администрации</a:t>
            </a:r>
          </a:p>
          <a:p>
            <a:pPr algn="ctr"/>
            <a:r>
              <a:rPr lang="ru-RU" sz="1400" b="1" cap="all" spc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решению вопросов</a:t>
            </a:r>
          </a:p>
          <a:p>
            <a:pPr algn="ctr"/>
            <a:r>
              <a:rPr lang="ru-RU" sz="1400" b="1" cap="all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Местного значения</a:t>
            </a:r>
            <a:endParaRPr lang="ru-RU" sz="1400" b="1" cap="all" spc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3" idx="0"/>
          </p:cNvCxnSpPr>
          <p:nvPr/>
        </p:nvCxnSpPr>
        <p:spPr>
          <a:xfrm flipH="1">
            <a:off x="4599970" y="1154361"/>
            <a:ext cx="11027" cy="6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1727684" y="1154361"/>
            <a:ext cx="2883313" cy="6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>
            <a:off x="4610997" y="1154361"/>
            <a:ext cx="2828798" cy="6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Департамент образования и молодежной политики Нефтеюганского района &quot; Страниц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1895128" cy="2493590"/>
          </a:xfrm>
          <a:prstGeom prst="rect">
            <a:avLst/>
          </a:prstGeom>
          <a:noFill/>
        </p:spPr>
      </p:pic>
      <p:pic>
        <p:nvPicPr>
          <p:cNvPr id="29700" name="Picture 4" descr="https://im3-tub-ru.yandex.net/i?id=3648ae8902364ec73d748aba083d9c1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552700" cy="1428750"/>
          </a:xfrm>
          <a:prstGeom prst="rect">
            <a:avLst/>
          </a:prstGeom>
          <a:noFill/>
        </p:spPr>
      </p:pic>
      <p:pic>
        <p:nvPicPr>
          <p:cNvPr id="29702" name="Picture 6" descr="&quot;Муниципальный контроль&quot; собирает заявки - Моя Моск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069976" cy="20699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59330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Представительного органа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556792"/>
            <a:ext cx="342273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заместитель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председателя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избирается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состава депутатов,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исполняет обязанности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председателя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случае его отсутствия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221088"/>
            <a:ext cx="2921473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депутатские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объединения 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(фракции)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состоят 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депутатов, 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избранных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составе списков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политических партий</a:t>
            </a:r>
          </a:p>
          <a:p>
            <a:pPr algn="ctr"/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33843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Возглавляет Совет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либо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председатель Совета,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 случае </a:t>
            </a:r>
          </a:p>
          <a:p>
            <a:pPr algn="ctr"/>
            <a:r>
              <a:rPr lang="ru-RU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исполнения главой обязанностей руководителя администрации,</a:t>
            </a:r>
          </a:p>
          <a:p>
            <a:pPr algn="ctr"/>
            <a:r>
              <a:rPr lang="ru-RU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либо</a:t>
            </a:r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глава 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муниципального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образования</a:t>
            </a:r>
          </a:p>
        </p:txBody>
      </p:sp>
      <p:pic>
        <p:nvPicPr>
          <p:cNvPr id="7" name="Рисунок 7" descr="C:\Users\влад\AppData\Local\Microsoft\Windows\Temporary Internet Files\Content.IE5\9TF3MYMP\MC90043488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6876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C:\Users\влад\AppData\Local\Microsoft\Windows\Temporary Internet Files\Content.IE5\S1IKCKYR\MC9002309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25144"/>
            <a:ext cx="2000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Users\влад\AppData\Local\Microsoft\Windows\Temporary Internet Files\Content.IE5\S1IKCKYR\MC90009034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25144"/>
            <a:ext cx="1780233" cy="1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4365104"/>
            <a:ext cx="234551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постоянные </a:t>
            </a:r>
          </a:p>
          <a:p>
            <a:pPr algn="ctr"/>
            <a:r>
              <a:rPr lang="ru-RU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комиссии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осуществляют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предварительное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рассмотрение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ru-RU" sz="1600" b="1" cap="none" spc="0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опросов </a:t>
            </a:r>
          </a:p>
          <a:p>
            <a:pPr algn="ctr"/>
            <a:r>
              <a:rPr lang="ru-RU" sz="1600" b="1" cap="none" spc="0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соответствии</a:t>
            </a:r>
          </a:p>
          <a:p>
            <a:pPr algn="ctr"/>
            <a:r>
              <a:rPr lang="ru-RU" sz="1600" b="1" dirty="0" smtClean="0">
                <a:ln>
                  <a:solidFill>
                    <a:srgbClr val="004821"/>
                  </a:solidFill>
                  <a:prstDash val="solid"/>
                </a:ln>
                <a:solidFill>
                  <a:srgbClr val="19A73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компетенцией</a:t>
            </a:r>
            <a:endParaRPr lang="ru-RU" sz="1600" b="1" cap="none" spc="0" dirty="0">
              <a:ln>
                <a:solidFill>
                  <a:srgbClr val="004821"/>
                </a:solidFill>
                <a:prstDash val="solid"/>
              </a:ln>
              <a:solidFill>
                <a:srgbClr val="19A73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1652835" cy="2016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5847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исключительной компетенции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представительного органа находятся: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принятие устава муниципального</a:t>
            </a:r>
          </a:p>
          <a:p>
            <a:pPr marL="342900" indent="-342900"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образования и внесение в него </a:t>
            </a:r>
          </a:p>
          <a:p>
            <a:pPr marL="342900" indent="-342900"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изменений и дополнений;</a:t>
            </a:r>
          </a:p>
          <a:p>
            <a:pPr marL="342900" indent="-342900"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утверждение местного бюджета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отчета о его исполнении;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установление, изменение и отмена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местных налогов и сборов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соответствии с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&quot;Налоговый кодекс Российской Федерации (часть первая)&quot; от 31.07.1998 N 146-ФЗ (ред. от 29.12.2014) (с изм. и доп., вступ. в силу с 01.01.2015){КонсультантПлюс}"/>
              </a:rPr>
              <a:t>законодательством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Федерации о налогах и сборах;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принятие планов и программ развития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образования, утверждение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отчетов об их исполнении;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определение порядка управления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распоряжения имуществом, находящимся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муниципальной собственности;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268760"/>
            <a:ext cx="1524596" cy="11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Все о фундаменте - Бюджетное право - Финансовое право - Прав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20587">
            <a:off x="706088" y="1689003"/>
            <a:ext cx="1191633" cy="1782269"/>
          </a:xfrm>
          <a:prstGeom prst="rect">
            <a:avLst/>
          </a:prstGeom>
          <a:noFill/>
        </p:spPr>
      </p:pic>
      <p:pic>
        <p:nvPicPr>
          <p:cNvPr id="30726" name="Picture 6" descr="https://im3-tub-ru.yandex.net/i?id=5e2bfe7c1a10812afa554e89ca7e75e8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212976"/>
            <a:ext cx="1424947" cy="1068710"/>
          </a:xfrm>
          <a:prstGeom prst="rect">
            <a:avLst/>
          </a:prstGeom>
          <a:noFill/>
        </p:spPr>
      </p:pic>
      <p:pic>
        <p:nvPicPr>
          <p:cNvPr id="30730" name="Picture 10" descr="Креативная экономика - книги, периодика, аудиокниги, читать онлайн, купить и скачать книги издательства (Название издательства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40422">
            <a:off x="7375688" y="4814556"/>
            <a:ext cx="989299" cy="1411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6) определение порядка принятия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решений о создании, реорганизации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ликвидации муниципальных предприятий,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также об установлении тарифов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услуги муниципальных предприятий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учреждений, выполнение работ,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исключением случаев, предусмотренных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федеральными законами;</a:t>
            </a: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7) определение порядка участия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организациях межмуниципального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сотрудничества;</a:t>
            </a: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8) определение порядка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материально-технического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организационного обеспечения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органов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местного самоуправления;</a:t>
            </a:r>
          </a:p>
        </p:txBody>
      </p:sp>
      <p:pic>
        <p:nvPicPr>
          <p:cNvPr id="31747" name="Picture 3" descr="https://im0-tub-ru.yandex.net/i?id=fb5dd8b0619721aaacc885fb25801d75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190750" cy="1428750"/>
          </a:xfrm>
          <a:prstGeom prst="rect">
            <a:avLst/>
          </a:prstGeom>
          <a:noFill/>
        </p:spPr>
      </p:pic>
      <p:pic>
        <p:nvPicPr>
          <p:cNvPr id="31748" name="Picture 4" descr="C:\Users\Ирина\Pictures\ru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1744955" cy="1302205"/>
          </a:xfrm>
          <a:prstGeom prst="rect">
            <a:avLst/>
          </a:prstGeom>
          <a:noFill/>
        </p:spPr>
      </p:pic>
      <p:pic>
        <p:nvPicPr>
          <p:cNvPr id="31749" name="Picture 5" descr="C:\Users\Ирина\Pictures\прогр-информатизац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1200" y="4725144"/>
            <a:ext cx="1884247" cy="14212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7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9) контроль за исполнением органами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местного самоуправления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должностными лицами местного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самоуправления полномочий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решению вопросов местного значения;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10) принятие решения 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 удалении главы 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отставку.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69" name="Picture 1" descr="C:\Users\Ирина\Pictures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664296" cy="1876265"/>
          </a:xfrm>
          <a:prstGeom prst="rect">
            <a:avLst/>
          </a:prstGeom>
          <a:noFill/>
        </p:spPr>
      </p:pic>
      <p:pic>
        <p:nvPicPr>
          <p:cNvPr id="32771" name="Picture 3" descr="Новости - Политика - Еще один губернатор из &quot;черного списка&quot; ушел на по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906688" cy="1937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5608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Управление и (или) распоряжение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представительным органом муниципального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образования или отдельными депутатами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(группами депутатов) в какой бы то ни было форме </a:t>
            </a:r>
          </a:p>
          <a:p>
            <a:endParaRPr lang="ru-RU" sz="20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средствами местного бюджета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 процессе его исполнения не допускаются,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за исключением средств местного бюджета, направляемых на обеспечение деятельности представительного органа муниципального образования и депутатов.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1027" name="Picture 3" descr="C:\Users\Ирина\Pictures\Смайлики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1940362" cy="1212726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475656" y="908720"/>
            <a:ext cx="3744416" cy="864096"/>
          </a:xfrm>
          <a:prstGeom prst="wedgeRoundRectCallout">
            <a:avLst>
              <a:gd name="adj1" fmla="val 52880"/>
              <a:gd name="adj2" fmla="val 636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ВНИМАНИЕ!!!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5536" y="2564904"/>
            <a:ext cx="835292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32656"/>
            <a:ext cx="3951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Контрольно-счетная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палата (КСП)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Контрольно-счетный орган муниципального образования -  самостоятельный, постоянно действующий орган внешнего муниципального финансового контроля.</a:t>
            </a:r>
          </a:p>
          <a:p>
            <a:pPr algn="ctr">
              <a:buFontTx/>
              <a:buChar char="-"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004821"/>
                </a:solidFill>
              </a:rPr>
              <a:t>Образуется представительным органом</a:t>
            </a:r>
          </a:p>
          <a:p>
            <a:pPr algn="ctr"/>
            <a:r>
              <a:rPr lang="ru-RU" sz="1600" b="1" dirty="0" smtClean="0">
                <a:solidFill>
                  <a:srgbClr val="004821"/>
                </a:solidFill>
              </a:rPr>
              <a:t>Подотчётен представительному органу</a:t>
            </a:r>
            <a:endParaRPr lang="ru-RU" sz="1600" b="1" dirty="0">
              <a:solidFill>
                <a:srgbClr val="004821"/>
              </a:solidFill>
            </a:endParaRPr>
          </a:p>
        </p:txBody>
      </p:sp>
      <p:pic>
        <p:nvPicPr>
          <p:cNvPr id="1026" name="Picture 2" descr="https://justwendynowblog.files.wordpress.com/2016/03/2016-03-12-19-0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96952"/>
            <a:ext cx="2104941" cy="1993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5157192"/>
            <a:ext cx="331236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Аппарат - инспектор КСП</a:t>
            </a:r>
          </a:p>
          <a:p>
            <a:pPr algn="ctr"/>
            <a:r>
              <a:rPr lang="ru-RU" sz="1400" b="1" dirty="0" smtClean="0"/>
              <a:t>осуществляет внешний муниципальный финансовый контроль</a:t>
            </a:r>
          </a:p>
        </p:txBody>
      </p:sp>
      <p:pic>
        <p:nvPicPr>
          <p:cNvPr id="1033" name="Picture 9" descr="https://flomaster.club/uploads/posts/2022-07/1658369838_23-flomaster-club-p-professiya-bukhgalter-risunok-krasivo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96952"/>
            <a:ext cx="2016224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87624" y="5157192"/>
            <a:ext cx="3456384" cy="12024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Председатель</a:t>
            </a:r>
          </a:p>
          <a:p>
            <a:pPr algn="ctr"/>
            <a:r>
              <a:rPr lang="ru-RU" sz="1400" b="1" dirty="0" smtClean="0"/>
              <a:t>назначается Советом на срок, установленный Уставом,</a:t>
            </a:r>
          </a:p>
          <a:p>
            <a:pPr algn="ctr"/>
            <a:r>
              <a:rPr lang="ru-RU" sz="1400" b="1" dirty="0" smtClean="0"/>
              <a:t>осуществляет руководство КСП</a:t>
            </a:r>
            <a:endParaRPr lang="ru-RU" sz="1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Основные полномочия КСП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996600"/>
                </a:solidFill>
              </a:rPr>
              <a:t>1) организация и осуществление контроля за законностью и эффективностью использования средств местного бюджета;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2) экспертиза проектов местного бюджета, проектов муниципальных правовых актов в части, касающейся расходных обязательств, проверка и анализ их обоснованности;</a:t>
            </a:r>
          </a:p>
          <a:p>
            <a:endParaRPr lang="ru-RU" b="1" dirty="0" smtClean="0">
              <a:solidFill>
                <a:srgbClr val="996600"/>
              </a:solidFill>
            </a:endParaRPr>
          </a:p>
          <a:p>
            <a:r>
              <a:rPr lang="ru-RU" b="1" dirty="0" smtClean="0">
                <a:solidFill>
                  <a:srgbClr val="996600"/>
                </a:solidFill>
              </a:rPr>
              <a:t>3) внешняя проверка годового отчета об исполнении местного бюджета;</a:t>
            </a:r>
          </a:p>
          <a:p>
            <a:endParaRPr lang="ru-RU" b="1" dirty="0" smtClean="0">
              <a:solidFill>
                <a:srgbClr val="996600"/>
              </a:solidFill>
            </a:endParaRPr>
          </a:p>
          <a:p>
            <a:r>
              <a:rPr lang="ru-RU" b="1" dirty="0" smtClean="0">
                <a:solidFill>
                  <a:srgbClr val="996600"/>
                </a:solidFill>
              </a:rPr>
              <a:t>4) проведение аудита в сфере закупок товаров, работ и услуг;</a:t>
            </a:r>
          </a:p>
          <a:p>
            <a:endParaRPr lang="ru-RU" b="1" dirty="0" smtClean="0">
              <a:solidFill>
                <a:srgbClr val="996600"/>
              </a:solidFill>
            </a:endParaRPr>
          </a:p>
          <a:p>
            <a:r>
              <a:rPr lang="ru-RU" b="1" dirty="0" smtClean="0">
                <a:solidFill>
                  <a:srgbClr val="996600"/>
                </a:solidFill>
              </a:rPr>
              <a:t>5)  экспертиза, анализ и мониторинг бюджетного процесса в муниципальном образовании;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980728"/>
            <a:ext cx="936104" cy="871911"/>
          </a:xfrm>
          <a:prstGeom prst="rect">
            <a:avLst/>
          </a:prstGeom>
          <a:noFill/>
        </p:spPr>
      </p:pic>
      <p:pic>
        <p:nvPicPr>
          <p:cNvPr id="2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5896" y="908720"/>
            <a:ext cx="864250" cy="862405"/>
          </a:xfrm>
          <a:prstGeom prst="rect">
            <a:avLst/>
          </a:prstGeom>
          <a:noFill/>
        </p:spPr>
      </p:pic>
      <p:pic>
        <p:nvPicPr>
          <p:cNvPr id="3" name="Picture 3" descr="C:\Users\влад\AppData\Local\Microsoft\Windows\Temporary Internet Files\Content.IE5\9TF3MYMP\MC9004339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1124744"/>
            <a:ext cx="936104" cy="871911"/>
          </a:xfrm>
          <a:prstGeom prst="rect">
            <a:avLst/>
          </a:prstGeom>
          <a:noFill/>
        </p:spPr>
      </p:pic>
      <p:pic>
        <p:nvPicPr>
          <p:cNvPr id="4" name="Picture 4" descr="C:\Users\влад\AppData\Local\Microsoft\Windows\Temporary Internet Files\Content.IE5\NXMI71RW\MC90043395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936" y="1052736"/>
            <a:ext cx="864250" cy="8624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332656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708920"/>
            <a:ext cx="3168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выступает учредителем муниципальных учреждений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муниципальных унитарных учреждений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исполнительно-распорядительный орган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осуществляет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имущественные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неимущественные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 и обязанности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270892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формирует и исполняет бюджет муниципального образования</a:t>
            </a:r>
          </a:p>
        </p:txBody>
      </p:sp>
      <p:sp>
        <p:nvSpPr>
          <p:cNvPr id="2052" name="AutoShape 4" descr="https://im1-tub-ru.yandex.net/i?id=c4e15cb4f2a3cff8d67cf659a4a0e8eb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1-tub-ru.yandex.net/i?id=44da8ccaf128235eaf5c7d1745e4262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0688"/>
            <a:ext cx="1512168" cy="1128484"/>
          </a:xfrm>
          <a:prstGeom prst="rect">
            <a:avLst/>
          </a:prstGeom>
          <a:noFill/>
        </p:spPr>
      </p:pic>
      <p:pic>
        <p:nvPicPr>
          <p:cNvPr id="1026" name="Picture 2" descr="https://im2-tub-ru.yandex.net/i?id=f5a0714d719557309872f2f7a727b37f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1536171" cy="1152128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0c2bb06c57ee70a78d6b0ec548f2867e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268760"/>
            <a:ext cx="1656184" cy="1242138"/>
          </a:xfrm>
          <a:prstGeom prst="rect">
            <a:avLst/>
          </a:prstGeom>
          <a:noFill/>
        </p:spPr>
      </p:pic>
      <p:pic>
        <p:nvPicPr>
          <p:cNvPr id="1041" name="Picture 17" descr="NanoPics Карти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293096"/>
            <a:ext cx="1838604" cy="1127081"/>
          </a:xfrm>
          <a:prstGeom prst="rect">
            <a:avLst/>
          </a:prstGeom>
          <a:noFill/>
        </p:spPr>
      </p:pic>
      <p:pic>
        <p:nvPicPr>
          <p:cNvPr id="1043" name="Picture 19" descr="https://im2-tub-ru.yandex.net/i?id=b66d8b3ac887de195cf51061a776ab27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05064"/>
            <a:ext cx="1803675" cy="1212726"/>
          </a:xfrm>
          <a:prstGeom prst="rect">
            <a:avLst/>
          </a:prstGeom>
          <a:noFill/>
        </p:spPr>
      </p:pic>
      <p:pic>
        <p:nvPicPr>
          <p:cNvPr id="1045" name="Picture 21" descr="&quot;межбюджетные трансферты&quot;. Все новости, помеченные &quot;межбюджетные трансферты&quot; - МЕТАТЕКА - Новост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293096"/>
            <a:ext cx="1733178" cy="1152128"/>
          </a:xfrm>
          <a:prstGeom prst="rect">
            <a:avLst/>
          </a:prstGeom>
          <a:noFill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077072"/>
            <a:ext cx="18478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5810201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своей деятельности администрация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подотчётна и подконтрольна населению,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представительному органу и главе муниципального образования.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9778" y="836712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Представительный и законодательный орган Российской Федерации</a:t>
            </a:r>
          </a:p>
          <a:p>
            <a:pPr algn="ctr"/>
            <a:endParaRPr lang="ru-RU" sz="8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Парламент или Федеральное Собрание </a:t>
            </a:r>
          </a:p>
          <a:p>
            <a:pPr algn="ctr"/>
            <a:endParaRPr lang="ru-RU" sz="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Состоит из двух палат: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106" name="Picture 10" descr="https://cf.ppt-online.org/files/slide/q/qgCT3WLIJ1DoZ5ypKeOaAtikXlEGuP602hjQwV/slide-6.jpg"/>
          <p:cNvPicPr>
            <a:picLocks noChangeAspect="1" noChangeArrowheads="1"/>
          </p:cNvPicPr>
          <p:nvPr/>
        </p:nvPicPr>
        <p:blipFill>
          <a:blip r:embed="rId2" cstate="print"/>
          <a:srcRect l="2884" t="9260" r="59401" b="36009"/>
          <a:stretch>
            <a:fillRect/>
          </a:stretch>
        </p:blipFill>
        <p:spPr bwMode="auto">
          <a:xfrm>
            <a:off x="1259632" y="2708920"/>
            <a:ext cx="2896182" cy="2704400"/>
          </a:xfrm>
          <a:prstGeom prst="rect">
            <a:avLst/>
          </a:prstGeom>
          <a:noFill/>
        </p:spPr>
      </p:pic>
      <p:pic>
        <p:nvPicPr>
          <p:cNvPr id="9" name="Picture 10" descr="https://cf.ppt-online.org/files/slide/q/qgCT3WLIJ1DoZ5ypKeOaAtikXlEGuP602hjQwV/slide-6.jpg"/>
          <p:cNvPicPr>
            <a:picLocks noChangeAspect="1" noChangeArrowheads="1"/>
          </p:cNvPicPr>
          <p:nvPr/>
        </p:nvPicPr>
        <p:blipFill>
          <a:blip r:embed="rId2" cstate="print"/>
          <a:srcRect l="56518" t="10288" r="8651" b="34980"/>
          <a:stretch>
            <a:fillRect/>
          </a:stretch>
        </p:blipFill>
        <p:spPr bwMode="auto">
          <a:xfrm>
            <a:off x="5220071" y="2675351"/>
            <a:ext cx="2880321" cy="2718138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55576" y="5445224"/>
            <a:ext cx="76370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Основные функции: издание актов высшей правовой силы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(законов),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контроль исполнительной власти,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утверждение финансового плана государства.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2656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государственной власти Российской Федерации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07" grpId="0"/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548680"/>
            <a:ext cx="48700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Уставом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администрацию возглавляет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глава, избираемый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муниципальных выборах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988840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либо руководитель администрации,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назначаемый по контракту</a:t>
            </a:r>
          </a:p>
        </p:txBody>
      </p:sp>
      <p:pic>
        <p:nvPicPr>
          <p:cNvPr id="6" name="Picture 12" descr="C:\Users\влад\AppData\Local\Microsoft\Windows\Temporary Internet Files\Content.IE5\J1KHR4KV\MC9000889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24944"/>
            <a:ext cx="1604960" cy="2016224"/>
          </a:xfrm>
          <a:prstGeom prst="rect">
            <a:avLst/>
          </a:prstGeom>
          <a:noFill/>
        </p:spPr>
      </p:pic>
      <p:pic>
        <p:nvPicPr>
          <p:cNvPr id="1027" name="Picture 3" descr="https://w7.pngwing.com/pngs/367/133/png-transparent-others-child-hand-presentation.png"/>
          <p:cNvPicPr>
            <a:picLocks noChangeAspect="1" noChangeArrowheads="1"/>
          </p:cNvPicPr>
          <p:nvPr/>
        </p:nvPicPr>
        <p:blipFill>
          <a:blip r:embed="rId3" cstate="print"/>
          <a:srcRect l="30811" r="29990"/>
          <a:stretch>
            <a:fillRect/>
          </a:stretch>
        </p:blipFill>
        <p:spPr bwMode="auto">
          <a:xfrm>
            <a:off x="1619672" y="2780928"/>
            <a:ext cx="1125651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5445224"/>
            <a:ext cx="77091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 администрации е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жегодно представляет в Совет 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своей деятельности, деятельности администрации,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числе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решении вопросов, поставленных Советом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5-6466-4561-b935-303666616365/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3888432" cy="3888432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71600" y="548680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целях эффективного решения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вопросов местного значения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 органы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должны работать в тесном взаимодействии.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606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404664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Формы взаимодействия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076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нормотворческая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98072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 администрации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мероприятиях Совета,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депутатов в мероприятиях администрации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58112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организация и проведение публичных  и депутатских слушаний,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 с населением, собраний, конференций  и сходов граждан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7" name="Picture 5" descr="https://s3.domovenok.su/e-news/c174bee4-cd11-497d-bada-7d603f4a98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234648" cy="1368152"/>
          </a:xfrm>
          <a:prstGeom prst="rect">
            <a:avLst/>
          </a:prstGeom>
          <a:noFill/>
        </p:spPr>
      </p:pic>
      <p:pic>
        <p:nvPicPr>
          <p:cNvPr id="54281" name="Picture 9" descr="https://pr0.zoon.ru/6q_Jgtxwrdf-PK8VEgnxZw/1280x659,q85/QpKnJCgkr-e6rNWrDVi8FmdweOSDWdD1VqsKmiE3vyI3-k0KnzcsyGZZ_bjxDpHLBacbe8DKnT_udCJ6APEJ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81128"/>
            <a:ext cx="2941291" cy="1514305"/>
          </a:xfrm>
          <a:prstGeom prst="rect">
            <a:avLst/>
          </a:prstGeom>
          <a:noFill/>
        </p:spPr>
      </p:pic>
      <p:pic>
        <p:nvPicPr>
          <p:cNvPr id="54283" name="Picture 11" descr="https://sun9-63.userapi.com/impg/jmeoXnSHDL6V1GthcdmNUsfqVWShZgI7iZSTuQ/XGtXLRp9cf8.jpg?size=1280x1280&amp;quality=95&amp;sign=8302cde6fd2a0969f39f8c99064abf5b&amp;c_uniq_tag=fcoo4ZtT3fzH53HhENMFTv5OmPcmjtwmKCrhVkZCCAk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76872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Pictures\Смайлики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17032"/>
            <a:ext cx="2148830" cy="21488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4365104"/>
            <a:ext cx="4281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165304"/>
            <a:ext cx="6227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Составитель: Акулова И.Г., депутат Совета МР «</a:t>
            </a:r>
            <a:r>
              <a:rPr lang="ru-RU" sz="1200" b="1" dirty="0" err="1" smtClean="0">
                <a:solidFill>
                  <a:srgbClr val="002060"/>
                </a:solidFill>
              </a:rPr>
              <a:t>Балейский</a:t>
            </a:r>
            <a:r>
              <a:rPr lang="ru-RU" sz="1200" b="1" dirty="0" smtClean="0">
                <a:solidFill>
                  <a:srgbClr val="002060"/>
                </a:solidFill>
              </a:rPr>
              <a:t> район» 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699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деятельности сельских старост и  ТОС,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привлечение населения к решению вопросов местного значения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s://sun9-46.userapi.com/impg/7oXjKASMxO4J-A_0zcNvPsljdvSgXdpYyMKUDg/ksWasp2DnnY.jpg?size=1000x666&amp;quality=96&amp;sign=236634470e12602ecd86f35d1067da41&amp;c_uniq_tag=nNyuEYU6WTURZYte0PrNGjrarzj5pa9fYaNFF1TwgWI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163916" cy="1398082"/>
          </a:xfrm>
          <a:prstGeom prst="rect">
            <a:avLst/>
          </a:prstGeom>
          <a:noFill/>
        </p:spPr>
      </p:pic>
      <p:pic>
        <p:nvPicPr>
          <p:cNvPr id="56322" name="Picture 2" descr="https://moyasnayapolyana.ru/files/doc/starosta/selskij_starosta/WGWADS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1990174" cy="1296144"/>
          </a:xfrm>
          <a:prstGeom prst="rect">
            <a:avLst/>
          </a:prstGeom>
          <a:noFill/>
        </p:spPr>
      </p:pic>
      <p:pic>
        <p:nvPicPr>
          <p:cNvPr id="56324" name="Picture 4" descr="http://strategyjournal.ru/wp-content/uploads/2019/10/shutterstock_1356272876-1600x10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92386"/>
            <a:ext cx="2376264" cy="15846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3974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Исполнительная власть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Правительство Российской Федерации под общим руководством Президента 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436096" y="1628800"/>
            <a:ext cx="33843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Основное назначение: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организация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рактического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исполнения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Конституции России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и законов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Российской Федерации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в процессе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управленческой деятельности,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направленной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удовлетворение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общественных интересов,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запросов и нужд населения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https://www.rifoms.ru/images/2018-05-30-000-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644516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государственной власти Российской Федерации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7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96752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Судебная власть</a:t>
            </a:r>
          </a:p>
        </p:txBody>
      </p:sp>
      <p:pic>
        <p:nvPicPr>
          <p:cNvPr id="2054" name="Picture 6" descr="https://s0.rbk.ru/v6_top_pics/media/img/9/05/754356741286059.jpeg"/>
          <p:cNvPicPr>
            <a:picLocks noChangeAspect="1" noChangeArrowheads="1"/>
          </p:cNvPicPr>
          <p:nvPr/>
        </p:nvPicPr>
        <p:blipFill>
          <a:blip r:embed="rId2" cstate="print"/>
          <a:srcRect l="33534" t="12227" r="32835" b="19433"/>
          <a:stretch>
            <a:fillRect/>
          </a:stretch>
        </p:blipFill>
        <p:spPr bwMode="auto">
          <a:xfrm>
            <a:off x="395536" y="1700808"/>
            <a:ext cx="1872208" cy="2511565"/>
          </a:xfrm>
          <a:prstGeom prst="rect">
            <a:avLst/>
          </a:prstGeom>
          <a:noFill/>
        </p:spPr>
      </p:pic>
      <p:pic>
        <p:nvPicPr>
          <p:cNvPr id="2056" name="Picture 8" descr="https://rossaprimavera.ru/static/files/4301927ec142.jpg"/>
          <p:cNvPicPr>
            <a:picLocks noChangeAspect="1" noChangeArrowheads="1"/>
          </p:cNvPicPr>
          <p:nvPr/>
        </p:nvPicPr>
        <p:blipFill>
          <a:blip r:embed="rId3" cstate="print"/>
          <a:srcRect l="23097" r="29163" b="8399"/>
          <a:stretch>
            <a:fillRect/>
          </a:stretch>
        </p:blipFill>
        <p:spPr bwMode="auto">
          <a:xfrm>
            <a:off x="6732240" y="1772816"/>
            <a:ext cx="1900486" cy="2520280"/>
          </a:xfrm>
          <a:prstGeom prst="rect">
            <a:avLst/>
          </a:prstGeom>
          <a:noFill/>
        </p:spPr>
      </p:pic>
      <p:pic>
        <p:nvPicPr>
          <p:cNvPr id="2058" name="Picture 10" descr="https://img.riamediabank.ru/images/vol1%2Fmedia%2Foriginal%2Fold%2F45%2F43%2F454339_hires_0%3A0%3A0%3A0_1400x1000_80_9_1_0JjQu9GM0Y8g0J%2FQuNGC0LDQu9C10LIgIzQ1NDMzOQ%3D%3D_92%3A89_ria-454339-preview_a8ae3b6005916f735e4d32878a26096d.jpg"/>
          <p:cNvPicPr>
            <a:picLocks noChangeAspect="1" noChangeArrowheads="1"/>
          </p:cNvPicPr>
          <p:nvPr/>
        </p:nvPicPr>
        <p:blipFill>
          <a:blip r:embed="rId4" cstate="print"/>
          <a:srcRect r="3661" b="27953"/>
          <a:stretch>
            <a:fillRect/>
          </a:stretch>
        </p:blipFill>
        <p:spPr bwMode="auto">
          <a:xfrm>
            <a:off x="2699792" y="1916832"/>
            <a:ext cx="3744416" cy="2016224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51520" y="3989675"/>
            <a:ext cx="86409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сновная функция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правосудие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 конфликтов и споров на основании законов;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конституционного контроля – проверка соответствия законов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иных нормативных правовых актов, а также решений и действий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органов государственной власти нормам Конституции РФ;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и восстановление нарушенных прав и свобод;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мер юридической ответственности в виде наказания за виновные противоправные деяния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2656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Органы государственной власти Российской Федерации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9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19A734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19A734"/>
                </a:solidFill>
              </a:rPr>
              <a:t>Иные, специализированные органы </a:t>
            </a:r>
          </a:p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19A734"/>
                </a:solidFill>
              </a:rPr>
              <a:t>государственной власти Российской Федерации</a:t>
            </a:r>
          </a:p>
        </p:txBody>
      </p:sp>
      <p:pic>
        <p:nvPicPr>
          <p:cNvPr id="1026" name="Picture 2" descr="https://sun9-16.userapi.com/s/v1/if2/UyeCRof7LPvJuHCoWcVGBVjfOufVtC0cVM_3xaVrqRXh8W3aY6YYMKdgOGOBC0e8xKwMLA8sTwEOUVstXp7EeGUK.jpg?size=930x636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l="16256" t="7131" r="47549" b="13668"/>
          <a:stretch>
            <a:fillRect/>
          </a:stretch>
        </p:blipFill>
        <p:spPr bwMode="auto">
          <a:xfrm>
            <a:off x="539552" y="1196752"/>
            <a:ext cx="1728192" cy="2506593"/>
          </a:xfrm>
          <a:prstGeom prst="rect">
            <a:avLst/>
          </a:prstGeom>
          <a:noFill/>
        </p:spPr>
      </p:pic>
      <p:pic>
        <p:nvPicPr>
          <p:cNvPr id="1028" name="Picture 4" descr="https://sun9-17.userapi.com/2xHzRwWCEYThDXpVUcIgaXh8CbE1Yp-cwgguAQ/T3StRCl-T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36572"/>
            <a:ext cx="2690053" cy="1934688"/>
          </a:xfrm>
          <a:prstGeom prst="rect">
            <a:avLst/>
          </a:prstGeom>
          <a:noFill/>
        </p:spPr>
      </p:pic>
      <p:pic>
        <p:nvPicPr>
          <p:cNvPr id="1030" name="Picture 6" descr="https://xn--80aahqcqybgko.xn--p1ai/uploads/2020/01/RIffg2CbbEJoxY77IxCqyuhl3cg-ASm.jpg"/>
          <p:cNvPicPr>
            <a:picLocks noChangeAspect="1" noChangeArrowheads="1"/>
          </p:cNvPicPr>
          <p:nvPr/>
        </p:nvPicPr>
        <p:blipFill>
          <a:blip r:embed="rId4" cstate="print"/>
          <a:srcRect l="27969" t="15874" r="28976" b="3780"/>
          <a:stretch>
            <a:fillRect/>
          </a:stretch>
        </p:blipFill>
        <p:spPr bwMode="auto">
          <a:xfrm>
            <a:off x="539553" y="4005064"/>
            <a:ext cx="1800200" cy="2520280"/>
          </a:xfrm>
          <a:prstGeom prst="rect">
            <a:avLst/>
          </a:prstGeom>
          <a:noFill/>
        </p:spPr>
      </p:pic>
      <p:pic>
        <p:nvPicPr>
          <p:cNvPr id="1032" name="Picture 8" descr="https://marksadm.ru/uploads/posts/2018-02/1518777335_centralnyy-bank-rf.jpg"/>
          <p:cNvPicPr>
            <a:picLocks noChangeAspect="1" noChangeArrowheads="1"/>
          </p:cNvPicPr>
          <p:nvPr/>
        </p:nvPicPr>
        <p:blipFill>
          <a:blip r:embed="rId5" cstate="print"/>
          <a:srcRect l="8377" t="11549" r="9382" b="11024"/>
          <a:stretch>
            <a:fillRect/>
          </a:stretch>
        </p:blipFill>
        <p:spPr bwMode="auto">
          <a:xfrm>
            <a:off x="5868144" y="4221088"/>
            <a:ext cx="2712301" cy="1964081"/>
          </a:xfrm>
          <a:prstGeom prst="rect">
            <a:avLst/>
          </a:prstGeom>
          <a:noFill/>
        </p:spPr>
      </p:pic>
      <p:pic>
        <p:nvPicPr>
          <p:cNvPr id="1038" name="Picture 14" descr="https://rounb.ru/image.php?image=/uploads/news/2020/cik-informiru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556792"/>
            <a:ext cx="2880320" cy="193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https://ombudsman.perm.ru/_res/banners/38fi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4"/>
            <a:ext cx="2880320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  На основании Указа Президента России В.В. Путина</a:t>
            </a:r>
            <a:r>
              <a:rPr lang="ru-RU" sz="1600" b="1" i="1" dirty="0" smtClean="0">
                <a:solidFill>
                  <a:srgbClr val="FF0000"/>
                </a:solidFill>
              </a:rPr>
              <a:t>  </a:t>
            </a:r>
          </a:p>
          <a:p>
            <a:pPr algn="ctr"/>
            <a:r>
              <a:rPr lang="ru-RU" sz="1600" b="1" dirty="0" smtClean="0"/>
              <a:t>от 13 мая 2000 года № 849 </a:t>
            </a:r>
          </a:p>
          <a:p>
            <a:pPr algn="ctr"/>
            <a:r>
              <a:rPr lang="ru-RU" sz="1600" b="1" dirty="0" smtClean="0"/>
              <a:t>«О полномочном представителе Президента РФ </a:t>
            </a:r>
          </a:p>
          <a:p>
            <a:pPr algn="ctr"/>
            <a:r>
              <a:rPr lang="ru-RU" sz="1600" b="1" dirty="0" smtClean="0"/>
              <a:t>в федеральном округе» на территории  Российской Федерации созданы  8 Федеральных округов.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772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19A734"/>
                </a:solidFill>
              </a:rPr>
              <a:t>Федеральные округа не предусмотрены Российской Конституцией </a:t>
            </a:r>
          </a:p>
          <a:p>
            <a:pPr algn="ctr"/>
            <a:r>
              <a:rPr lang="ru-RU" sz="1600" b="1" u="sng" dirty="0" smtClean="0">
                <a:solidFill>
                  <a:srgbClr val="19A734"/>
                </a:solidFill>
              </a:rPr>
              <a:t>и  не являются субъектами Российской Федерации </a:t>
            </a:r>
            <a:endParaRPr lang="ru-RU" sz="1600" u="sng" dirty="0" smtClean="0">
              <a:solidFill>
                <a:srgbClr val="19A7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7"/>
            <a:ext cx="73448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24745"/>
            <a:ext cx="8496944" cy="5416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/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 </a:t>
            </a: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в </a:t>
            </a:r>
            <a:r>
              <a:rPr lang="ru-RU" sz="2800" b="1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состав</a:t>
            </a: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 </a:t>
            </a:r>
            <a:r>
              <a:rPr lang="ru-RU" sz="2800" b="1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Российской Федерации </a:t>
            </a:r>
          </a:p>
          <a:p>
            <a:pPr algn="ctr"/>
            <a:r>
              <a:rPr lang="ru-RU" sz="2800" b="1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входит </a:t>
            </a: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89 </a:t>
            </a:r>
            <a:r>
              <a:rPr lang="ru-RU" sz="2800" b="1" dirty="0" smtClean="0">
                <a:ln w="0"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Times New Roman" pitchFamily="18" charset="0"/>
                <a:hlinkClick r:id="rId2"/>
              </a:rPr>
              <a:t>субъектов</a:t>
            </a:r>
            <a:endParaRPr lang="ru-RU" sz="2800" b="1" cap="all" dirty="0" smtClean="0">
              <a:ln w="0">
                <a:solidFill>
                  <a:srgbClr val="C00000"/>
                </a:solidFill>
              </a:ln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Times New Roman" pitchFamily="18" charset="0"/>
              <a:hlinkClick r:id="rId2"/>
            </a:endParaRPr>
          </a:p>
          <a:p>
            <a:pPr algn="ctr"/>
            <a:endParaRPr lang="ru-RU" sz="2000" b="1" cap="all" dirty="0" smtClean="0">
              <a:ln w="0">
                <a:solidFill>
                  <a:srgbClr val="C00000"/>
                </a:solidFill>
              </a:ln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Times New Roman" pitchFamily="18" charset="0"/>
              <a:hlinkClick r:id="rId2"/>
            </a:endParaRP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Республики                                                 24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Края                                                               9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Области                                                       48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Автономная область                                1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Города федерального значения           3</a:t>
            </a:r>
          </a:p>
          <a:p>
            <a:pPr algn="ctr">
              <a:buFont typeface="Wingdings" pitchFamily="2" charset="2"/>
              <a:buChar char="Ø"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hlinkClick r:id="rId2"/>
              </a:rPr>
              <a:t>Автономные округа                                   4</a:t>
            </a:r>
          </a:p>
          <a:p>
            <a:pPr>
              <a:buFont typeface="Wingdings" pitchFamily="2" charset="2"/>
              <a:buChar char="Ø"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hlinkClick r:id="rId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48680"/>
            <a:ext cx="7180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Федеративное устройство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7141</TotalTime>
  <Words>2003</Words>
  <Application>Microsoft Office PowerPoint</Application>
  <PresentationFormat>Экран (4:3)</PresentationFormat>
  <Paragraphs>733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661</cp:revision>
  <dcterms:created xsi:type="dcterms:W3CDTF">2015-05-19T03:21:04Z</dcterms:created>
  <dcterms:modified xsi:type="dcterms:W3CDTF">2023-11-09T01:35:02Z</dcterms:modified>
</cp:coreProperties>
</file>